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4" r:id="rId3"/>
    <p:sldMasterId id="2147483706" r:id="rId4"/>
    <p:sldMasterId id="2147483729" r:id="rId5"/>
    <p:sldMasterId id="2147483733" r:id="rId6"/>
  </p:sldMasterIdLst>
  <p:notesMasterIdLst>
    <p:notesMasterId r:id="rId56"/>
  </p:notesMasterIdLst>
  <p:sldIdLst>
    <p:sldId id="256" r:id="rId7"/>
    <p:sldId id="323" r:id="rId8"/>
    <p:sldId id="453" r:id="rId9"/>
    <p:sldId id="356" r:id="rId10"/>
    <p:sldId id="357" r:id="rId11"/>
    <p:sldId id="366" r:id="rId12"/>
    <p:sldId id="444" r:id="rId13"/>
    <p:sldId id="367" r:id="rId14"/>
    <p:sldId id="447" r:id="rId15"/>
    <p:sldId id="449" r:id="rId16"/>
    <p:sldId id="448" r:id="rId17"/>
    <p:sldId id="372" r:id="rId18"/>
    <p:sldId id="446" r:id="rId19"/>
    <p:sldId id="451" r:id="rId20"/>
    <p:sldId id="454" r:id="rId21"/>
    <p:sldId id="2145706352" r:id="rId22"/>
    <p:sldId id="263" r:id="rId23"/>
    <p:sldId id="266" r:id="rId24"/>
    <p:sldId id="2145706337" r:id="rId25"/>
    <p:sldId id="2145706336" r:id="rId26"/>
    <p:sldId id="261" r:id="rId27"/>
    <p:sldId id="2145706338" r:id="rId28"/>
    <p:sldId id="2145706937" r:id="rId29"/>
    <p:sldId id="2145706939" r:id="rId30"/>
    <p:sldId id="6479" r:id="rId31"/>
    <p:sldId id="2145706940" r:id="rId32"/>
    <p:sldId id="257" r:id="rId33"/>
    <p:sldId id="258" r:id="rId34"/>
    <p:sldId id="259" r:id="rId35"/>
    <p:sldId id="2145706941" r:id="rId36"/>
    <p:sldId id="286" r:id="rId37"/>
    <p:sldId id="304" r:id="rId38"/>
    <p:sldId id="307" r:id="rId39"/>
    <p:sldId id="308" r:id="rId40"/>
    <p:sldId id="309" r:id="rId41"/>
    <p:sldId id="282" r:id="rId42"/>
    <p:sldId id="287" r:id="rId43"/>
    <p:sldId id="306" r:id="rId44"/>
    <p:sldId id="310" r:id="rId45"/>
    <p:sldId id="311" r:id="rId46"/>
    <p:sldId id="297" r:id="rId47"/>
    <p:sldId id="2145706942" r:id="rId48"/>
    <p:sldId id="396" r:id="rId49"/>
    <p:sldId id="394" r:id="rId50"/>
    <p:sldId id="398" r:id="rId51"/>
    <p:sldId id="395" r:id="rId52"/>
    <p:sldId id="397" r:id="rId53"/>
    <p:sldId id="399" r:id="rId54"/>
    <p:sldId id="281" r:id="rId55"/>
  </p:sldIdLst>
  <p:sldSz cx="12192000" cy="6858000"/>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C535"/>
    <a:srgbClr val="FE0000"/>
    <a:srgbClr val="000000"/>
    <a:srgbClr val="72B02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25" autoAdjust="0"/>
    <p:restoredTop sz="65733" autoAdjust="0"/>
  </p:normalViewPr>
  <p:slideViewPr>
    <p:cSldViewPr snapToGrid="0">
      <p:cViewPr varScale="1">
        <p:scale>
          <a:sx n="122" d="100"/>
          <a:sy n="122" d="100"/>
        </p:scale>
        <p:origin x="2872" y="208"/>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15E341-379F-0B4D-A945-E485CFAB7455}" type="doc">
      <dgm:prSet loTypeId="urn:microsoft.com/office/officeart/2005/8/layout/pyramid1" loCatId="" qsTypeId="urn:microsoft.com/office/officeart/2005/8/quickstyle/simple4" qsCatId="simple" csTypeId="urn:microsoft.com/office/officeart/2005/8/colors/colorful3" csCatId="colorful" phldr="1"/>
      <dgm:spPr/>
    </dgm:pt>
    <dgm:pt modelId="{547E5B0D-4631-474F-96C6-FB3D313F3AAC}">
      <dgm:prSet phldrT="[Text]" custT="1"/>
      <dgm:spPr>
        <a:solidFill>
          <a:schemeClr val="accent2"/>
        </a:solidFill>
        <a:ln>
          <a:solidFill>
            <a:schemeClr val="tx1"/>
          </a:solidFill>
        </a:ln>
      </dgm:spPr>
      <dgm:t>
        <a:bodyPr/>
        <a:lstStyle/>
        <a:p>
          <a:endParaRPr lang="en-US" sz="1600" b="1" dirty="0">
            <a:latin typeface="Arial Hebrew" charset="-79"/>
            <a:ea typeface="Arial Hebrew" charset="-79"/>
            <a:cs typeface="Arial Hebrew" charset="-79"/>
          </a:endParaRPr>
        </a:p>
        <a:p>
          <a:endParaRPr lang="en-US" sz="1600" b="1" dirty="0">
            <a:latin typeface="Arial Hebrew" charset="-79"/>
            <a:ea typeface="Arial Hebrew" charset="-79"/>
            <a:cs typeface="Arial Hebrew" charset="-79"/>
          </a:endParaRPr>
        </a:p>
        <a:p>
          <a:endParaRPr lang="en-US" sz="1600" b="1" dirty="0">
            <a:latin typeface="Arial Hebrew" charset="-79"/>
            <a:ea typeface="Arial Hebrew" charset="-79"/>
            <a:cs typeface="Arial Hebrew" charset="-79"/>
          </a:endParaRPr>
        </a:p>
        <a:p>
          <a:r>
            <a:rPr lang="en-US" sz="1800" b="1" i="0" dirty="0">
              <a:latin typeface="Open Sans" panose="020B0606030504020204" pitchFamily="34" charset="0"/>
              <a:ea typeface="Helvetica Neue" charset="0"/>
              <a:cs typeface="Open Sans" panose="020B0606030504020204" pitchFamily="34" charset="0"/>
            </a:rPr>
            <a:t>Meta-Analyses,</a:t>
          </a:r>
          <a:br>
            <a:rPr lang="en-US" sz="1800" b="1" i="0" dirty="0">
              <a:latin typeface="Open Sans" panose="020B0606030504020204" pitchFamily="34" charset="0"/>
              <a:ea typeface="Helvetica Neue" charset="0"/>
              <a:cs typeface="Open Sans" panose="020B0606030504020204" pitchFamily="34" charset="0"/>
            </a:rPr>
          </a:br>
          <a:r>
            <a:rPr lang="en-US" sz="1800" b="1" i="0" dirty="0">
              <a:latin typeface="Open Sans" panose="020B0606030504020204" pitchFamily="34" charset="0"/>
              <a:ea typeface="Helvetica Neue" charset="0"/>
              <a:cs typeface="Open Sans" panose="020B0606030504020204" pitchFamily="34" charset="0"/>
            </a:rPr>
            <a:t>Systematic Reviews</a:t>
          </a:r>
        </a:p>
      </dgm:t>
    </dgm:pt>
    <dgm:pt modelId="{044EEC78-A987-614B-86F3-F1C2654CD300}" type="parTrans" cxnId="{D1DD7538-F6B3-AF4F-8526-33312BADCA0F}">
      <dgm:prSet/>
      <dgm:spPr/>
      <dgm:t>
        <a:bodyPr/>
        <a:lstStyle/>
        <a:p>
          <a:endParaRPr lang="en-US"/>
        </a:p>
      </dgm:t>
    </dgm:pt>
    <dgm:pt modelId="{C1A61693-1FA2-E84B-83D0-356CA952750B}" type="sibTrans" cxnId="{D1DD7538-F6B3-AF4F-8526-33312BADCA0F}">
      <dgm:prSet/>
      <dgm:spPr/>
      <dgm:t>
        <a:bodyPr/>
        <a:lstStyle/>
        <a:p>
          <a:endParaRPr lang="en-US"/>
        </a:p>
      </dgm:t>
    </dgm:pt>
    <dgm:pt modelId="{11A6E73D-630F-7046-9F2B-6CA1606E36F9}">
      <dgm:prSet phldrT="[Text]" custT="1"/>
      <dgm:spPr>
        <a:ln>
          <a:solidFill>
            <a:schemeClr val="tx1"/>
          </a:solidFill>
        </a:ln>
      </dgm:spPr>
      <dgm:t>
        <a:bodyPr/>
        <a:lstStyle/>
        <a:p>
          <a:r>
            <a:rPr lang="en-US" sz="2000" b="1" i="0" dirty="0">
              <a:latin typeface="Open Sans" panose="020B0606030504020204" pitchFamily="34" charset="0"/>
              <a:ea typeface="Helvetica Neue" charset="0"/>
              <a:cs typeface="Open Sans" panose="020B0606030504020204" pitchFamily="34" charset="0"/>
            </a:rPr>
            <a:t>Observational Studies</a:t>
          </a:r>
          <a:br>
            <a:rPr lang="en-US" sz="2000" b="1" i="0" dirty="0">
              <a:latin typeface="Open Sans" panose="020B0606030504020204" pitchFamily="34" charset="0"/>
              <a:ea typeface="Helvetica Neue" charset="0"/>
              <a:cs typeface="Open Sans" panose="020B0606030504020204" pitchFamily="34" charset="0"/>
            </a:rPr>
          </a:br>
          <a:r>
            <a:rPr lang="en-US" sz="1600" b="1" i="0" dirty="0">
              <a:latin typeface="Open Sans" panose="020B0606030504020204" pitchFamily="34" charset="0"/>
              <a:ea typeface="Helvetica Neue" charset="0"/>
              <a:cs typeface="Open Sans" panose="020B0606030504020204" pitchFamily="34" charset="0"/>
            </a:rPr>
            <a:t>cohort, case-control, cross-sectional</a:t>
          </a:r>
        </a:p>
      </dgm:t>
    </dgm:pt>
    <dgm:pt modelId="{1EBA8632-0B0F-E547-887C-649A8836F5DB}" type="parTrans" cxnId="{E1514084-6477-B048-A596-54B7133834CD}">
      <dgm:prSet/>
      <dgm:spPr/>
      <dgm:t>
        <a:bodyPr/>
        <a:lstStyle/>
        <a:p>
          <a:endParaRPr lang="en-US"/>
        </a:p>
      </dgm:t>
    </dgm:pt>
    <dgm:pt modelId="{ECFDD3F7-9710-F649-AD0A-853B1DE496B6}" type="sibTrans" cxnId="{E1514084-6477-B048-A596-54B7133834CD}">
      <dgm:prSet/>
      <dgm:spPr/>
      <dgm:t>
        <a:bodyPr/>
        <a:lstStyle/>
        <a:p>
          <a:endParaRPr lang="en-US"/>
        </a:p>
      </dgm:t>
    </dgm:pt>
    <dgm:pt modelId="{302A37DB-BC9A-464F-9330-CF6D267BBC07}">
      <dgm:prSet phldrT="[Text]" custT="1"/>
      <dgm:spPr>
        <a:ln>
          <a:solidFill>
            <a:schemeClr val="tx1"/>
          </a:solidFill>
        </a:ln>
      </dgm:spPr>
      <dgm:t>
        <a:bodyPr/>
        <a:lstStyle/>
        <a:p>
          <a:r>
            <a:rPr lang="en-US" sz="2400" b="1" i="0" dirty="0">
              <a:latin typeface="Open Sans" panose="020B0606030504020204" pitchFamily="34" charset="0"/>
              <a:ea typeface="Helvetica Neue" charset="0"/>
              <a:cs typeface="Open Sans" panose="020B0606030504020204" pitchFamily="34" charset="0"/>
            </a:rPr>
            <a:t>Case Reports and Case Series</a:t>
          </a:r>
        </a:p>
      </dgm:t>
    </dgm:pt>
    <dgm:pt modelId="{39DD5FC0-9DDB-C848-BDC2-6D1226618285}" type="parTrans" cxnId="{0A22D0A1-D3EF-7041-8EDF-39F32DD8A392}">
      <dgm:prSet/>
      <dgm:spPr/>
      <dgm:t>
        <a:bodyPr/>
        <a:lstStyle/>
        <a:p>
          <a:endParaRPr lang="en-US"/>
        </a:p>
      </dgm:t>
    </dgm:pt>
    <dgm:pt modelId="{57108509-5886-D140-A0E2-8C8D6C983199}" type="sibTrans" cxnId="{0A22D0A1-D3EF-7041-8EDF-39F32DD8A392}">
      <dgm:prSet/>
      <dgm:spPr/>
      <dgm:t>
        <a:bodyPr/>
        <a:lstStyle/>
        <a:p>
          <a:endParaRPr lang="en-US"/>
        </a:p>
      </dgm:t>
    </dgm:pt>
    <dgm:pt modelId="{5B626220-473D-D344-B341-68C6F5850DA8}">
      <dgm:prSet custT="1"/>
      <dgm:spPr>
        <a:ln>
          <a:solidFill>
            <a:schemeClr val="tx1"/>
          </a:solidFill>
        </a:ln>
      </dgm:spPr>
      <dgm:t>
        <a:bodyPr/>
        <a:lstStyle/>
        <a:p>
          <a:r>
            <a:rPr lang="en-US" sz="2800" b="1" i="0" dirty="0">
              <a:latin typeface="Open Sans" panose="020B0606030504020204" pitchFamily="34" charset="0"/>
              <a:ea typeface="Helvetica Neue" charset="0"/>
              <a:cs typeface="Open Sans" panose="020B0606030504020204" pitchFamily="34" charset="0"/>
            </a:rPr>
            <a:t>Historic Use, Expert Opinion</a:t>
          </a:r>
        </a:p>
      </dgm:t>
    </dgm:pt>
    <dgm:pt modelId="{BD124F06-1755-9743-95C8-A8DC37B7EA0E}" type="parTrans" cxnId="{7861FF9D-89CF-ED41-A350-AF1FB782967C}">
      <dgm:prSet/>
      <dgm:spPr/>
      <dgm:t>
        <a:bodyPr/>
        <a:lstStyle/>
        <a:p>
          <a:endParaRPr lang="en-US"/>
        </a:p>
      </dgm:t>
    </dgm:pt>
    <dgm:pt modelId="{62CB7459-47A0-2B4B-93BE-D62B40A6902F}" type="sibTrans" cxnId="{7861FF9D-89CF-ED41-A350-AF1FB782967C}">
      <dgm:prSet/>
      <dgm:spPr/>
      <dgm:t>
        <a:bodyPr/>
        <a:lstStyle/>
        <a:p>
          <a:endParaRPr lang="en-US"/>
        </a:p>
      </dgm:t>
    </dgm:pt>
    <dgm:pt modelId="{DF8C6C8B-69EE-A346-9292-33D81B01286F}">
      <dgm:prSet custT="1"/>
      <dgm:spPr>
        <a:ln>
          <a:solidFill>
            <a:schemeClr val="tx1"/>
          </a:solidFill>
        </a:ln>
      </dgm:spPr>
      <dgm:t>
        <a:bodyPr/>
        <a:lstStyle/>
        <a:p>
          <a:r>
            <a:rPr lang="en-US" sz="2000" b="1" i="0" dirty="0">
              <a:latin typeface="Open Sans" panose="020B0606030504020204" pitchFamily="34" charset="0"/>
              <a:ea typeface="Helvetica Neue" charset="0"/>
              <a:cs typeface="Open Sans" panose="020B0606030504020204" pitchFamily="34" charset="0"/>
            </a:rPr>
            <a:t>Randomized Controlled Trials</a:t>
          </a:r>
        </a:p>
      </dgm:t>
    </dgm:pt>
    <dgm:pt modelId="{A947FC60-EA68-AE45-8267-C8078168C03C}" type="parTrans" cxnId="{327EC6D7-A4BD-C44C-8635-76871E09A5B1}">
      <dgm:prSet/>
      <dgm:spPr/>
      <dgm:t>
        <a:bodyPr/>
        <a:lstStyle/>
        <a:p>
          <a:endParaRPr lang="en-US"/>
        </a:p>
      </dgm:t>
    </dgm:pt>
    <dgm:pt modelId="{6DC89CF9-8017-A847-ADE0-61E961580ACA}" type="sibTrans" cxnId="{327EC6D7-A4BD-C44C-8635-76871E09A5B1}">
      <dgm:prSet/>
      <dgm:spPr/>
      <dgm:t>
        <a:bodyPr/>
        <a:lstStyle/>
        <a:p>
          <a:endParaRPr lang="en-US"/>
        </a:p>
      </dgm:t>
    </dgm:pt>
    <dgm:pt modelId="{4389B7AD-1E85-5943-B245-98E036E1B908}" type="pres">
      <dgm:prSet presAssocID="{A615E341-379F-0B4D-A945-E485CFAB7455}" presName="Name0" presStyleCnt="0">
        <dgm:presLayoutVars>
          <dgm:dir/>
          <dgm:animLvl val="lvl"/>
          <dgm:resizeHandles val="exact"/>
        </dgm:presLayoutVars>
      </dgm:prSet>
      <dgm:spPr/>
    </dgm:pt>
    <dgm:pt modelId="{3E55863E-9CE5-DE49-8BDA-A45F28E7AD31}" type="pres">
      <dgm:prSet presAssocID="{547E5B0D-4631-474F-96C6-FB3D313F3AAC}" presName="Name8" presStyleCnt="0"/>
      <dgm:spPr/>
    </dgm:pt>
    <dgm:pt modelId="{BC335BF4-3BF0-7543-8280-1964FEC1D6FE}" type="pres">
      <dgm:prSet presAssocID="{547E5B0D-4631-474F-96C6-FB3D313F3AAC}" presName="level" presStyleLbl="node1" presStyleIdx="0" presStyleCnt="5" custScaleY="184254" custLinFactNeighborY="-4844">
        <dgm:presLayoutVars>
          <dgm:chMax val="1"/>
          <dgm:bulletEnabled val="1"/>
        </dgm:presLayoutVars>
      </dgm:prSet>
      <dgm:spPr/>
    </dgm:pt>
    <dgm:pt modelId="{FFB0A1CD-514E-C144-AC3F-03656096A4F3}" type="pres">
      <dgm:prSet presAssocID="{547E5B0D-4631-474F-96C6-FB3D313F3AAC}" presName="levelTx" presStyleLbl="revTx" presStyleIdx="0" presStyleCnt="0">
        <dgm:presLayoutVars>
          <dgm:chMax val="1"/>
          <dgm:bulletEnabled val="1"/>
        </dgm:presLayoutVars>
      </dgm:prSet>
      <dgm:spPr/>
    </dgm:pt>
    <dgm:pt modelId="{F5EBA0FE-610E-4649-8F4D-A5CB50B15246}" type="pres">
      <dgm:prSet presAssocID="{DF8C6C8B-69EE-A346-9292-33D81B01286F}" presName="Name8" presStyleCnt="0"/>
      <dgm:spPr/>
    </dgm:pt>
    <dgm:pt modelId="{39F98F0A-E08D-D84F-B8FB-5069DE900BFB}" type="pres">
      <dgm:prSet presAssocID="{DF8C6C8B-69EE-A346-9292-33D81B01286F}" presName="level" presStyleLbl="node1" presStyleIdx="1" presStyleCnt="5">
        <dgm:presLayoutVars>
          <dgm:chMax val="1"/>
          <dgm:bulletEnabled val="1"/>
        </dgm:presLayoutVars>
      </dgm:prSet>
      <dgm:spPr/>
    </dgm:pt>
    <dgm:pt modelId="{A38718AA-8ED1-664C-98FD-7222AFCB9939}" type="pres">
      <dgm:prSet presAssocID="{DF8C6C8B-69EE-A346-9292-33D81B01286F}" presName="levelTx" presStyleLbl="revTx" presStyleIdx="0" presStyleCnt="0">
        <dgm:presLayoutVars>
          <dgm:chMax val="1"/>
          <dgm:bulletEnabled val="1"/>
        </dgm:presLayoutVars>
      </dgm:prSet>
      <dgm:spPr/>
    </dgm:pt>
    <dgm:pt modelId="{512A2646-6102-3B49-ACA5-20EBA7E74971}" type="pres">
      <dgm:prSet presAssocID="{11A6E73D-630F-7046-9F2B-6CA1606E36F9}" presName="Name8" presStyleCnt="0"/>
      <dgm:spPr/>
    </dgm:pt>
    <dgm:pt modelId="{C0D42756-ABED-6D47-8265-A83437510B69}" type="pres">
      <dgm:prSet presAssocID="{11A6E73D-630F-7046-9F2B-6CA1606E36F9}" presName="level" presStyleLbl="node1" presStyleIdx="2" presStyleCnt="5" custScaleX="99481">
        <dgm:presLayoutVars>
          <dgm:chMax val="1"/>
          <dgm:bulletEnabled val="1"/>
        </dgm:presLayoutVars>
      </dgm:prSet>
      <dgm:spPr/>
    </dgm:pt>
    <dgm:pt modelId="{5FCF7EC2-EB56-2044-9741-6270D6FA9044}" type="pres">
      <dgm:prSet presAssocID="{11A6E73D-630F-7046-9F2B-6CA1606E36F9}" presName="levelTx" presStyleLbl="revTx" presStyleIdx="0" presStyleCnt="0">
        <dgm:presLayoutVars>
          <dgm:chMax val="1"/>
          <dgm:bulletEnabled val="1"/>
        </dgm:presLayoutVars>
      </dgm:prSet>
      <dgm:spPr/>
    </dgm:pt>
    <dgm:pt modelId="{63E3201E-EC30-2F46-BCD6-9247F48FAF29}" type="pres">
      <dgm:prSet presAssocID="{302A37DB-BC9A-464F-9330-CF6D267BBC07}" presName="Name8" presStyleCnt="0"/>
      <dgm:spPr/>
    </dgm:pt>
    <dgm:pt modelId="{C2952C5D-36E7-754A-A36E-AEC594EDB3B7}" type="pres">
      <dgm:prSet presAssocID="{302A37DB-BC9A-464F-9330-CF6D267BBC07}" presName="level" presStyleLbl="node1" presStyleIdx="3" presStyleCnt="5">
        <dgm:presLayoutVars>
          <dgm:chMax val="1"/>
          <dgm:bulletEnabled val="1"/>
        </dgm:presLayoutVars>
      </dgm:prSet>
      <dgm:spPr/>
    </dgm:pt>
    <dgm:pt modelId="{18509566-CC78-074E-9B35-49B670011384}" type="pres">
      <dgm:prSet presAssocID="{302A37DB-BC9A-464F-9330-CF6D267BBC07}" presName="levelTx" presStyleLbl="revTx" presStyleIdx="0" presStyleCnt="0">
        <dgm:presLayoutVars>
          <dgm:chMax val="1"/>
          <dgm:bulletEnabled val="1"/>
        </dgm:presLayoutVars>
      </dgm:prSet>
      <dgm:spPr/>
    </dgm:pt>
    <dgm:pt modelId="{51875BA5-B68D-4A43-8AA2-D1DC3432821E}" type="pres">
      <dgm:prSet presAssocID="{5B626220-473D-D344-B341-68C6F5850DA8}" presName="Name8" presStyleCnt="0"/>
      <dgm:spPr/>
    </dgm:pt>
    <dgm:pt modelId="{90D33255-4E1E-3B43-9F56-9137EA337B4B}" type="pres">
      <dgm:prSet presAssocID="{5B626220-473D-D344-B341-68C6F5850DA8}" presName="level" presStyleLbl="node1" presStyleIdx="4" presStyleCnt="5">
        <dgm:presLayoutVars>
          <dgm:chMax val="1"/>
          <dgm:bulletEnabled val="1"/>
        </dgm:presLayoutVars>
      </dgm:prSet>
      <dgm:spPr/>
    </dgm:pt>
    <dgm:pt modelId="{390DC8F4-825B-3141-B542-EDE049DF8A4E}" type="pres">
      <dgm:prSet presAssocID="{5B626220-473D-D344-B341-68C6F5850DA8}" presName="levelTx" presStyleLbl="revTx" presStyleIdx="0" presStyleCnt="0">
        <dgm:presLayoutVars>
          <dgm:chMax val="1"/>
          <dgm:bulletEnabled val="1"/>
        </dgm:presLayoutVars>
      </dgm:prSet>
      <dgm:spPr/>
    </dgm:pt>
  </dgm:ptLst>
  <dgm:cxnLst>
    <dgm:cxn modelId="{194A3C14-E1CA-3647-B53B-E0FA8F301917}" type="presOf" srcId="{A615E341-379F-0B4D-A945-E485CFAB7455}" destId="{4389B7AD-1E85-5943-B245-98E036E1B908}" srcOrd="0" destOrd="0" presId="urn:microsoft.com/office/officeart/2005/8/layout/pyramid1"/>
    <dgm:cxn modelId="{36B4C814-F841-3A4A-AE0E-A4B391821521}" type="presOf" srcId="{5B626220-473D-D344-B341-68C6F5850DA8}" destId="{390DC8F4-825B-3141-B542-EDE049DF8A4E}" srcOrd="1" destOrd="0" presId="urn:microsoft.com/office/officeart/2005/8/layout/pyramid1"/>
    <dgm:cxn modelId="{D1DD7538-F6B3-AF4F-8526-33312BADCA0F}" srcId="{A615E341-379F-0B4D-A945-E485CFAB7455}" destId="{547E5B0D-4631-474F-96C6-FB3D313F3AAC}" srcOrd="0" destOrd="0" parTransId="{044EEC78-A987-614B-86F3-F1C2654CD300}" sibTransId="{C1A61693-1FA2-E84B-83D0-356CA952750B}"/>
    <dgm:cxn modelId="{E9A5E048-C279-EF4D-AEFA-6177CABC8A66}" type="presOf" srcId="{547E5B0D-4631-474F-96C6-FB3D313F3AAC}" destId="{BC335BF4-3BF0-7543-8280-1964FEC1D6FE}" srcOrd="0" destOrd="0" presId="urn:microsoft.com/office/officeart/2005/8/layout/pyramid1"/>
    <dgm:cxn modelId="{33DA3F51-6227-5140-8888-007B7BF0C0CD}" type="presOf" srcId="{547E5B0D-4631-474F-96C6-FB3D313F3AAC}" destId="{FFB0A1CD-514E-C144-AC3F-03656096A4F3}" srcOrd="1" destOrd="0" presId="urn:microsoft.com/office/officeart/2005/8/layout/pyramid1"/>
    <dgm:cxn modelId="{FDF92B7A-59D2-974A-B44C-2462ECC93FC2}" type="presOf" srcId="{302A37DB-BC9A-464F-9330-CF6D267BBC07}" destId="{18509566-CC78-074E-9B35-49B670011384}" srcOrd="1" destOrd="0" presId="urn:microsoft.com/office/officeart/2005/8/layout/pyramid1"/>
    <dgm:cxn modelId="{DDCDB77A-99BA-0A40-A716-404D628AF56F}" type="presOf" srcId="{5B626220-473D-D344-B341-68C6F5850DA8}" destId="{90D33255-4E1E-3B43-9F56-9137EA337B4B}" srcOrd="0" destOrd="0" presId="urn:microsoft.com/office/officeart/2005/8/layout/pyramid1"/>
    <dgm:cxn modelId="{E1514084-6477-B048-A596-54B7133834CD}" srcId="{A615E341-379F-0B4D-A945-E485CFAB7455}" destId="{11A6E73D-630F-7046-9F2B-6CA1606E36F9}" srcOrd="2" destOrd="0" parTransId="{1EBA8632-0B0F-E547-887C-649A8836F5DB}" sibTransId="{ECFDD3F7-9710-F649-AD0A-853B1DE496B6}"/>
    <dgm:cxn modelId="{7861FF9D-89CF-ED41-A350-AF1FB782967C}" srcId="{A615E341-379F-0B4D-A945-E485CFAB7455}" destId="{5B626220-473D-D344-B341-68C6F5850DA8}" srcOrd="4" destOrd="0" parTransId="{BD124F06-1755-9743-95C8-A8DC37B7EA0E}" sibTransId="{62CB7459-47A0-2B4B-93BE-D62B40A6902F}"/>
    <dgm:cxn modelId="{0A22D0A1-D3EF-7041-8EDF-39F32DD8A392}" srcId="{A615E341-379F-0B4D-A945-E485CFAB7455}" destId="{302A37DB-BC9A-464F-9330-CF6D267BBC07}" srcOrd="3" destOrd="0" parTransId="{39DD5FC0-9DDB-C848-BDC2-6D1226618285}" sibTransId="{57108509-5886-D140-A0E2-8C8D6C983199}"/>
    <dgm:cxn modelId="{775761A4-B6B9-3B4A-A4FD-5D94AEC34971}" type="presOf" srcId="{11A6E73D-630F-7046-9F2B-6CA1606E36F9}" destId="{5FCF7EC2-EB56-2044-9741-6270D6FA9044}" srcOrd="1" destOrd="0" presId="urn:microsoft.com/office/officeart/2005/8/layout/pyramid1"/>
    <dgm:cxn modelId="{FF1FA8A7-93B8-1440-A87A-847E553264C1}" type="presOf" srcId="{11A6E73D-630F-7046-9F2B-6CA1606E36F9}" destId="{C0D42756-ABED-6D47-8265-A83437510B69}" srcOrd="0" destOrd="0" presId="urn:microsoft.com/office/officeart/2005/8/layout/pyramid1"/>
    <dgm:cxn modelId="{F5B02DB1-9EFD-B348-9550-651EF2AC82D7}" type="presOf" srcId="{302A37DB-BC9A-464F-9330-CF6D267BBC07}" destId="{C2952C5D-36E7-754A-A36E-AEC594EDB3B7}" srcOrd="0" destOrd="0" presId="urn:microsoft.com/office/officeart/2005/8/layout/pyramid1"/>
    <dgm:cxn modelId="{5F48A2B3-7E5E-894F-ABC5-34A1556A5F2D}" type="presOf" srcId="{DF8C6C8B-69EE-A346-9292-33D81B01286F}" destId="{39F98F0A-E08D-D84F-B8FB-5069DE900BFB}" srcOrd="0" destOrd="0" presId="urn:microsoft.com/office/officeart/2005/8/layout/pyramid1"/>
    <dgm:cxn modelId="{B96DAEBE-EEC0-304E-8F30-A8437466DDB7}" type="presOf" srcId="{DF8C6C8B-69EE-A346-9292-33D81B01286F}" destId="{A38718AA-8ED1-664C-98FD-7222AFCB9939}" srcOrd="1" destOrd="0" presId="urn:microsoft.com/office/officeart/2005/8/layout/pyramid1"/>
    <dgm:cxn modelId="{327EC6D7-A4BD-C44C-8635-76871E09A5B1}" srcId="{A615E341-379F-0B4D-A945-E485CFAB7455}" destId="{DF8C6C8B-69EE-A346-9292-33D81B01286F}" srcOrd="1" destOrd="0" parTransId="{A947FC60-EA68-AE45-8267-C8078168C03C}" sibTransId="{6DC89CF9-8017-A847-ADE0-61E961580ACA}"/>
    <dgm:cxn modelId="{FC2BCF2F-2DD0-B841-84B5-F8268F71740D}" type="presParOf" srcId="{4389B7AD-1E85-5943-B245-98E036E1B908}" destId="{3E55863E-9CE5-DE49-8BDA-A45F28E7AD31}" srcOrd="0" destOrd="0" presId="urn:microsoft.com/office/officeart/2005/8/layout/pyramid1"/>
    <dgm:cxn modelId="{F213D8C8-74F6-324C-B4B0-63B45A113E96}" type="presParOf" srcId="{3E55863E-9CE5-DE49-8BDA-A45F28E7AD31}" destId="{BC335BF4-3BF0-7543-8280-1964FEC1D6FE}" srcOrd="0" destOrd="0" presId="urn:microsoft.com/office/officeart/2005/8/layout/pyramid1"/>
    <dgm:cxn modelId="{E68E0975-34A4-3A45-9EFB-3D35704C13A7}" type="presParOf" srcId="{3E55863E-9CE5-DE49-8BDA-A45F28E7AD31}" destId="{FFB0A1CD-514E-C144-AC3F-03656096A4F3}" srcOrd="1" destOrd="0" presId="urn:microsoft.com/office/officeart/2005/8/layout/pyramid1"/>
    <dgm:cxn modelId="{83D2F888-4EED-6C47-A25B-1EC6A0FE2D56}" type="presParOf" srcId="{4389B7AD-1E85-5943-B245-98E036E1B908}" destId="{F5EBA0FE-610E-4649-8F4D-A5CB50B15246}" srcOrd="1" destOrd="0" presId="urn:microsoft.com/office/officeart/2005/8/layout/pyramid1"/>
    <dgm:cxn modelId="{FA5ED72A-D541-3F45-9130-9D6AC12E52FC}" type="presParOf" srcId="{F5EBA0FE-610E-4649-8F4D-A5CB50B15246}" destId="{39F98F0A-E08D-D84F-B8FB-5069DE900BFB}" srcOrd="0" destOrd="0" presId="urn:microsoft.com/office/officeart/2005/8/layout/pyramid1"/>
    <dgm:cxn modelId="{7E4CFCFF-C9D1-A645-8161-C3808821C502}" type="presParOf" srcId="{F5EBA0FE-610E-4649-8F4D-A5CB50B15246}" destId="{A38718AA-8ED1-664C-98FD-7222AFCB9939}" srcOrd="1" destOrd="0" presId="urn:microsoft.com/office/officeart/2005/8/layout/pyramid1"/>
    <dgm:cxn modelId="{0D38C88B-00C8-7C43-8398-9A8C9D0355B4}" type="presParOf" srcId="{4389B7AD-1E85-5943-B245-98E036E1B908}" destId="{512A2646-6102-3B49-ACA5-20EBA7E74971}" srcOrd="2" destOrd="0" presId="urn:microsoft.com/office/officeart/2005/8/layout/pyramid1"/>
    <dgm:cxn modelId="{F48ABA5D-920B-1D4A-BF60-610FE24302F6}" type="presParOf" srcId="{512A2646-6102-3B49-ACA5-20EBA7E74971}" destId="{C0D42756-ABED-6D47-8265-A83437510B69}" srcOrd="0" destOrd="0" presId="urn:microsoft.com/office/officeart/2005/8/layout/pyramid1"/>
    <dgm:cxn modelId="{6E73A66B-AA19-3645-8361-6DC68C41E77B}" type="presParOf" srcId="{512A2646-6102-3B49-ACA5-20EBA7E74971}" destId="{5FCF7EC2-EB56-2044-9741-6270D6FA9044}" srcOrd="1" destOrd="0" presId="urn:microsoft.com/office/officeart/2005/8/layout/pyramid1"/>
    <dgm:cxn modelId="{5C4DF8EB-FD9A-0C4D-9330-BE1B8B67EECA}" type="presParOf" srcId="{4389B7AD-1E85-5943-B245-98E036E1B908}" destId="{63E3201E-EC30-2F46-BCD6-9247F48FAF29}" srcOrd="3" destOrd="0" presId="urn:microsoft.com/office/officeart/2005/8/layout/pyramid1"/>
    <dgm:cxn modelId="{7E5E0054-7269-4046-96EC-3AEF570FDF83}" type="presParOf" srcId="{63E3201E-EC30-2F46-BCD6-9247F48FAF29}" destId="{C2952C5D-36E7-754A-A36E-AEC594EDB3B7}" srcOrd="0" destOrd="0" presId="urn:microsoft.com/office/officeart/2005/8/layout/pyramid1"/>
    <dgm:cxn modelId="{867EA33F-89C3-B243-A10D-B9EFF3009EB4}" type="presParOf" srcId="{63E3201E-EC30-2F46-BCD6-9247F48FAF29}" destId="{18509566-CC78-074E-9B35-49B670011384}" srcOrd="1" destOrd="0" presId="urn:microsoft.com/office/officeart/2005/8/layout/pyramid1"/>
    <dgm:cxn modelId="{5E5598B2-DEBA-CE4F-AB1F-8FA967F99AEF}" type="presParOf" srcId="{4389B7AD-1E85-5943-B245-98E036E1B908}" destId="{51875BA5-B68D-4A43-8AA2-D1DC3432821E}" srcOrd="4" destOrd="0" presId="urn:microsoft.com/office/officeart/2005/8/layout/pyramid1"/>
    <dgm:cxn modelId="{771B4413-67D4-9344-BCB7-1197F0A3E4B1}" type="presParOf" srcId="{51875BA5-B68D-4A43-8AA2-D1DC3432821E}" destId="{90D33255-4E1E-3B43-9F56-9137EA337B4B}" srcOrd="0" destOrd="0" presId="urn:microsoft.com/office/officeart/2005/8/layout/pyramid1"/>
    <dgm:cxn modelId="{192D89F6-BE75-3446-A2FB-A8AC3F664A24}" type="presParOf" srcId="{51875BA5-B68D-4A43-8AA2-D1DC3432821E}" destId="{390DC8F4-825B-3141-B542-EDE049DF8A4E}" srcOrd="1" destOrd="0" presId="urn:microsoft.com/office/officeart/2005/8/layout/pyramid1"/>
  </dgm:cxnLst>
  <dgm:bg>
    <a:noFill/>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35BF4-3BF0-7543-8280-1964FEC1D6FE}">
      <dsp:nvSpPr>
        <dsp:cNvPr id="0" name=""/>
        <dsp:cNvSpPr/>
      </dsp:nvSpPr>
      <dsp:spPr>
        <a:xfrm>
          <a:off x="3032493" y="0"/>
          <a:ext cx="2793745" cy="1628328"/>
        </a:xfrm>
        <a:prstGeom prst="trapezoid">
          <a:avLst>
            <a:gd name="adj" fmla="val 85786"/>
          </a:avLst>
        </a:prstGeom>
        <a:solidFill>
          <a:schemeClr val="accent2"/>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1" kern="1200" dirty="0">
            <a:latin typeface="Arial Hebrew" charset="-79"/>
            <a:ea typeface="Arial Hebrew" charset="-79"/>
            <a:cs typeface="Arial Hebrew" charset="-79"/>
          </a:endParaRPr>
        </a:p>
        <a:p>
          <a:pPr marL="0" lvl="0" indent="0" algn="ctr" defTabSz="711200">
            <a:lnSpc>
              <a:spcPct val="90000"/>
            </a:lnSpc>
            <a:spcBef>
              <a:spcPct val="0"/>
            </a:spcBef>
            <a:spcAft>
              <a:spcPct val="35000"/>
            </a:spcAft>
            <a:buNone/>
          </a:pPr>
          <a:endParaRPr lang="en-US" sz="1600" b="1" kern="1200" dirty="0">
            <a:latin typeface="Arial Hebrew" charset="-79"/>
            <a:ea typeface="Arial Hebrew" charset="-79"/>
            <a:cs typeface="Arial Hebrew" charset="-79"/>
          </a:endParaRPr>
        </a:p>
        <a:p>
          <a:pPr marL="0" lvl="0" indent="0" algn="ctr" defTabSz="711200">
            <a:lnSpc>
              <a:spcPct val="90000"/>
            </a:lnSpc>
            <a:spcBef>
              <a:spcPct val="0"/>
            </a:spcBef>
            <a:spcAft>
              <a:spcPct val="35000"/>
            </a:spcAft>
            <a:buNone/>
          </a:pPr>
          <a:endParaRPr lang="en-US" sz="1600" b="1" kern="1200" dirty="0">
            <a:latin typeface="Arial Hebrew" charset="-79"/>
            <a:ea typeface="Arial Hebrew" charset="-79"/>
            <a:cs typeface="Arial Hebrew" charset="-79"/>
          </a:endParaRPr>
        </a:p>
        <a:p>
          <a:pPr marL="0" lvl="0" indent="0" algn="ctr" defTabSz="711200">
            <a:lnSpc>
              <a:spcPct val="90000"/>
            </a:lnSpc>
            <a:spcBef>
              <a:spcPct val="0"/>
            </a:spcBef>
            <a:spcAft>
              <a:spcPct val="35000"/>
            </a:spcAft>
            <a:buNone/>
          </a:pPr>
          <a:r>
            <a:rPr lang="en-US" sz="1800" b="1" i="0" kern="1200" dirty="0">
              <a:latin typeface="Open Sans" panose="020B0606030504020204" pitchFamily="34" charset="0"/>
              <a:ea typeface="Helvetica Neue" charset="0"/>
              <a:cs typeface="Open Sans" panose="020B0606030504020204" pitchFamily="34" charset="0"/>
            </a:rPr>
            <a:t>Meta-Analyses,</a:t>
          </a:r>
          <a:br>
            <a:rPr lang="en-US" sz="1800" b="1" i="0" kern="1200" dirty="0">
              <a:latin typeface="Open Sans" panose="020B0606030504020204" pitchFamily="34" charset="0"/>
              <a:ea typeface="Helvetica Neue" charset="0"/>
              <a:cs typeface="Open Sans" panose="020B0606030504020204" pitchFamily="34" charset="0"/>
            </a:rPr>
          </a:br>
          <a:r>
            <a:rPr lang="en-US" sz="1800" b="1" i="0" kern="1200" dirty="0">
              <a:latin typeface="Open Sans" panose="020B0606030504020204" pitchFamily="34" charset="0"/>
              <a:ea typeface="Helvetica Neue" charset="0"/>
              <a:cs typeface="Open Sans" panose="020B0606030504020204" pitchFamily="34" charset="0"/>
            </a:rPr>
            <a:t>Systematic Reviews</a:t>
          </a:r>
        </a:p>
      </dsp:txBody>
      <dsp:txXfrm>
        <a:off x="3032493" y="0"/>
        <a:ext cx="2793745" cy="1628328"/>
      </dsp:txXfrm>
    </dsp:sp>
    <dsp:sp modelId="{39F98F0A-E08D-D84F-B8FB-5069DE900BFB}">
      <dsp:nvSpPr>
        <dsp:cNvPr id="0" name=""/>
        <dsp:cNvSpPr/>
      </dsp:nvSpPr>
      <dsp:spPr>
        <a:xfrm>
          <a:off x="2274370" y="1628328"/>
          <a:ext cx="4309991" cy="883741"/>
        </a:xfrm>
        <a:prstGeom prst="trapezoid">
          <a:avLst>
            <a:gd name="adj" fmla="val 85786"/>
          </a:avLst>
        </a:prstGeom>
        <a:gradFill rotWithShape="0">
          <a:gsLst>
            <a:gs pos="0">
              <a:schemeClr val="accent3">
                <a:hueOff val="-54578"/>
                <a:satOff val="-4878"/>
                <a:lumOff val="8039"/>
                <a:alphaOff val="0"/>
                <a:satMod val="103000"/>
                <a:lumMod val="102000"/>
                <a:tint val="94000"/>
              </a:schemeClr>
            </a:gs>
            <a:gs pos="50000">
              <a:schemeClr val="accent3">
                <a:hueOff val="-54578"/>
                <a:satOff val="-4878"/>
                <a:lumOff val="8039"/>
                <a:alphaOff val="0"/>
                <a:satMod val="110000"/>
                <a:lumMod val="100000"/>
                <a:shade val="100000"/>
              </a:schemeClr>
            </a:gs>
            <a:gs pos="100000">
              <a:schemeClr val="accent3">
                <a:hueOff val="-54578"/>
                <a:satOff val="-4878"/>
                <a:lumOff val="8039"/>
                <a:alphaOff val="0"/>
                <a:lumMod val="99000"/>
                <a:satMod val="120000"/>
                <a:shade val="78000"/>
              </a:schemeClr>
            </a:gs>
          </a:gsLst>
          <a:lin ang="5400000" scaled="0"/>
        </a:gra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0" kern="1200" dirty="0">
              <a:latin typeface="Open Sans" panose="020B0606030504020204" pitchFamily="34" charset="0"/>
              <a:ea typeface="Helvetica Neue" charset="0"/>
              <a:cs typeface="Open Sans" panose="020B0606030504020204" pitchFamily="34" charset="0"/>
            </a:rPr>
            <a:t>Randomized Controlled Trials</a:t>
          </a:r>
        </a:p>
      </dsp:txBody>
      <dsp:txXfrm>
        <a:off x="3028618" y="1628328"/>
        <a:ext cx="2801494" cy="883741"/>
      </dsp:txXfrm>
    </dsp:sp>
    <dsp:sp modelId="{C0D42756-ABED-6D47-8265-A83437510B69}">
      <dsp:nvSpPr>
        <dsp:cNvPr id="0" name=""/>
        <dsp:cNvSpPr/>
      </dsp:nvSpPr>
      <dsp:spPr>
        <a:xfrm>
          <a:off x="1531365" y="2512070"/>
          <a:ext cx="5796000" cy="883741"/>
        </a:xfrm>
        <a:prstGeom prst="trapezoid">
          <a:avLst>
            <a:gd name="adj" fmla="val 85786"/>
          </a:avLst>
        </a:prstGeom>
        <a:gradFill rotWithShape="0">
          <a:gsLst>
            <a:gs pos="0">
              <a:schemeClr val="accent3">
                <a:hueOff val="-109156"/>
                <a:satOff val="-9756"/>
                <a:lumOff val="16078"/>
                <a:alphaOff val="0"/>
                <a:satMod val="103000"/>
                <a:lumMod val="102000"/>
                <a:tint val="94000"/>
              </a:schemeClr>
            </a:gs>
            <a:gs pos="50000">
              <a:schemeClr val="accent3">
                <a:hueOff val="-109156"/>
                <a:satOff val="-9756"/>
                <a:lumOff val="16078"/>
                <a:alphaOff val="0"/>
                <a:satMod val="110000"/>
                <a:lumMod val="100000"/>
                <a:shade val="100000"/>
              </a:schemeClr>
            </a:gs>
            <a:gs pos="100000">
              <a:schemeClr val="accent3">
                <a:hueOff val="-109156"/>
                <a:satOff val="-9756"/>
                <a:lumOff val="16078"/>
                <a:alphaOff val="0"/>
                <a:lumMod val="99000"/>
                <a:satMod val="120000"/>
                <a:shade val="78000"/>
              </a:schemeClr>
            </a:gs>
          </a:gsLst>
          <a:lin ang="5400000" scaled="0"/>
        </a:gra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0" kern="1200" dirty="0">
              <a:latin typeface="Open Sans" panose="020B0606030504020204" pitchFamily="34" charset="0"/>
              <a:ea typeface="Helvetica Neue" charset="0"/>
              <a:cs typeface="Open Sans" panose="020B0606030504020204" pitchFamily="34" charset="0"/>
            </a:rPr>
            <a:t>Observational Studies</a:t>
          </a:r>
          <a:br>
            <a:rPr lang="en-US" sz="2000" b="1" i="0" kern="1200" dirty="0">
              <a:latin typeface="Open Sans" panose="020B0606030504020204" pitchFamily="34" charset="0"/>
              <a:ea typeface="Helvetica Neue" charset="0"/>
              <a:cs typeface="Open Sans" panose="020B0606030504020204" pitchFamily="34" charset="0"/>
            </a:rPr>
          </a:br>
          <a:r>
            <a:rPr lang="en-US" sz="1600" b="1" i="0" kern="1200" dirty="0">
              <a:latin typeface="Open Sans" panose="020B0606030504020204" pitchFamily="34" charset="0"/>
              <a:ea typeface="Helvetica Neue" charset="0"/>
              <a:cs typeface="Open Sans" panose="020B0606030504020204" pitchFamily="34" charset="0"/>
            </a:rPr>
            <a:t>cohort, case-control, cross-sectional</a:t>
          </a:r>
        </a:p>
      </dsp:txBody>
      <dsp:txXfrm>
        <a:off x="2545665" y="2512070"/>
        <a:ext cx="3767400" cy="883741"/>
      </dsp:txXfrm>
    </dsp:sp>
    <dsp:sp modelId="{C2952C5D-36E7-754A-A36E-AEC594EDB3B7}">
      <dsp:nvSpPr>
        <dsp:cNvPr id="0" name=""/>
        <dsp:cNvSpPr/>
      </dsp:nvSpPr>
      <dsp:spPr>
        <a:xfrm>
          <a:off x="758123" y="3395811"/>
          <a:ext cx="7342485" cy="883741"/>
        </a:xfrm>
        <a:prstGeom prst="trapezoid">
          <a:avLst>
            <a:gd name="adj" fmla="val 85786"/>
          </a:avLst>
        </a:prstGeom>
        <a:gradFill rotWithShape="0">
          <a:gsLst>
            <a:gs pos="0">
              <a:schemeClr val="accent3">
                <a:hueOff val="-163733"/>
                <a:satOff val="-14634"/>
                <a:lumOff val="24117"/>
                <a:alphaOff val="0"/>
                <a:satMod val="103000"/>
                <a:lumMod val="102000"/>
                <a:tint val="94000"/>
              </a:schemeClr>
            </a:gs>
            <a:gs pos="50000">
              <a:schemeClr val="accent3">
                <a:hueOff val="-163733"/>
                <a:satOff val="-14634"/>
                <a:lumOff val="24117"/>
                <a:alphaOff val="0"/>
                <a:satMod val="110000"/>
                <a:lumMod val="100000"/>
                <a:shade val="100000"/>
              </a:schemeClr>
            </a:gs>
            <a:gs pos="100000">
              <a:schemeClr val="accent3">
                <a:hueOff val="-163733"/>
                <a:satOff val="-14634"/>
                <a:lumOff val="24117"/>
                <a:alphaOff val="0"/>
                <a:lumMod val="99000"/>
                <a:satMod val="120000"/>
                <a:shade val="78000"/>
              </a:schemeClr>
            </a:gs>
          </a:gsLst>
          <a:lin ang="5400000" scaled="0"/>
        </a:gra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Open Sans" panose="020B0606030504020204" pitchFamily="34" charset="0"/>
              <a:ea typeface="Helvetica Neue" charset="0"/>
              <a:cs typeface="Open Sans" panose="020B0606030504020204" pitchFamily="34" charset="0"/>
            </a:rPr>
            <a:t>Case Reports and Case Series</a:t>
          </a:r>
        </a:p>
      </dsp:txBody>
      <dsp:txXfrm>
        <a:off x="2043058" y="3395811"/>
        <a:ext cx="4772615" cy="883741"/>
      </dsp:txXfrm>
    </dsp:sp>
    <dsp:sp modelId="{90D33255-4E1E-3B43-9F56-9137EA337B4B}">
      <dsp:nvSpPr>
        <dsp:cNvPr id="0" name=""/>
        <dsp:cNvSpPr/>
      </dsp:nvSpPr>
      <dsp:spPr>
        <a:xfrm>
          <a:off x="0" y="4279552"/>
          <a:ext cx="8858731" cy="883741"/>
        </a:xfrm>
        <a:prstGeom prst="trapezoid">
          <a:avLst>
            <a:gd name="adj" fmla="val 85786"/>
          </a:avLst>
        </a:prstGeom>
        <a:gradFill rotWithShape="0">
          <a:gsLst>
            <a:gs pos="0">
              <a:schemeClr val="accent3">
                <a:hueOff val="-218311"/>
                <a:satOff val="-19512"/>
                <a:lumOff val="32156"/>
                <a:alphaOff val="0"/>
                <a:satMod val="103000"/>
                <a:lumMod val="102000"/>
                <a:tint val="94000"/>
              </a:schemeClr>
            </a:gs>
            <a:gs pos="50000">
              <a:schemeClr val="accent3">
                <a:hueOff val="-218311"/>
                <a:satOff val="-19512"/>
                <a:lumOff val="32156"/>
                <a:alphaOff val="0"/>
                <a:satMod val="110000"/>
                <a:lumMod val="100000"/>
                <a:shade val="100000"/>
              </a:schemeClr>
            </a:gs>
            <a:gs pos="100000">
              <a:schemeClr val="accent3">
                <a:hueOff val="-218311"/>
                <a:satOff val="-19512"/>
                <a:lumOff val="32156"/>
                <a:alphaOff val="0"/>
                <a:lumMod val="99000"/>
                <a:satMod val="120000"/>
                <a:shade val="78000"/>
              </a:schemeClr>
            </a:gs>
          </a:gsLst>
          <a:lin ang="5400000" scaled="0"/>
        </a:gra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i="0" kern="1200" dirty="0">
              <a:latin typeface="Open Sans" panose="020B0606030504020204" pitchFamily="34" charset="0"/>
              <a:ea typeface="Helvetica Neue" charset="0"/>
              <a:cs typeface="Open Sans" panose="020B0606030504020204" pitchFamily="34" charset="0"/>
            </a:rPr>
            <a:t>Historic Use, Expert Opinion</a:t>
          </a:r>
        </a:p>
      </dsp:txBody>
      <dsp:txXfrm>
        <a:off x="1550278" y="4279552"/>
        <a:ext cx="5758175" cy="88374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5088" cy="4661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67341" y="1"/>
            <a:ext cx="3035088" cy="466116"/>
          </a:xfrm>
          <a:prstGeom prst="rect">
            <a:avLst/>
          </a:prstGeom>
        </p:spPr>
        <p:txBody>
          <a:bodyPr vert="horz" lIns="91440" tIns="45720" rIns="91440" bIns="45720" rtlCol="0"/>
          <a:lstStyle>
            <a:lvl1pPr algn="r">
              <a:defRPr sz="1200"/>
            </a:lvl1pPr>
          </a:lstStyle>
          <a:p>
            <a:fld id="{C18A3707-B631-4E67-914F-F2F84D157D78}" type="datetimeFigureOut">
              <a:rPr lang="en-US" smtClean="0"/>
              <a:t>2/27/25</a:t>
            </a:fld>
            <a:endParaRPr lang="en-US"/>
          </a:p>
        </p:txBody>
      </p:sp>
      <p:sp>
        <p:nvSpPr>
          <p:cNvPr id="4" name="Slide Image Placeholder 3"/>
          <p:cNvSpPr>
            <a:spLocks noGrp="1" noRot="1" noChangeAspect="1"/>
          </p:cNvSpPr>
          <p:nvPr>
            <p:ph type="sldImg" idx="2"/>
          </p:nvPr>
        </p:nvSpPr>
        <p:spPr>
          <a:xfrm>
            <a:off x="714375" y="1160463"/>
            <a:ext cx="5575300" cy="31353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405" y="4470836"/>
            <a:ext cx="5603240" cy="36579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1440" tIns="45720" rIns="91440" bIns="45720" rtlCol="0" anchor="b"/>
          <a:lstStyle>
            <a:lvl1pPr algn="r">
              <a:defRPr sz="1200"/>
            </a:lvl1pPr>
          </a:lstStyle>
          <a:p>
            <a:fld id="{E6C3D3B9-368E-4872-8A8C-ED1AED4D10C6}" type="slidenum">
              <a:rPr lang="en-US" smtClean="0"/>
              <a:t>‹#›</a:t>
            </a:fld>
            <a:endParaRPr lang="en-US"/>
          </a:p>
        </p:txBody>
      </p:sp>
    </p:spTree>
    <p:extLst>
      <p:ext uri="{BB962C8B-B14F-4D97-AF65-F5344CB8AC3E}">
        <p14:creationId xmlns:p14="http://schemas.microsoft.com/office/powerpoint/2010/main" val="3276891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ground our panel session, I will start by sharing information about reporting guidelines, what they are, and why they are important.</a:t>
            </a:r>
          </a:p>
          <a:p>
            <a:r>
              <a:rPr lang="en-US" dirty="0"/>
              <a:t>Followed by outcomes from a validation study to update the Reporting Guidelines for Music-Based Interventions.</a:t>
            </a:r>
          </a:p>
        </p:txBody>
      </p:sp>
      <p:sp>
        <p:nvSpPr>
          <p:cNvPr id="4" name="Slide Number Placeholder 3"/>
          <p:cNvSpPr>
            <a:spLocks noGrp="1"/>
          </p:cNvSpPr>
          <p:nvPr>
            <p:ph type="sldNum" sz="quarter" idx="5"/>
          </p:nvPr>
        </p:nvSpPr>
        <p:spPr/>
        <p:txBody>
          <a:bodyPr/>
          <a:lstStyle/>
          <a:p>
            <a:fld id="{E6C3D3B9-368E-4872-8A8C-ED1AED4D10C6}" type="slidenum">
              <a:rPr lang="en-US" smtClean="0"/>
              <a:t>2</a:t>
            </a:fld>
            <a:endParaRPr lang="en-US"/>
          </a:p>
        </p:txBody>
      </p:sp>
    </p:spTree>
    <p:extLst>
      <p:ext uri="{BB962C8B-B14F-4D97-AF65-F5344CB8AC3E}">
        <p14:creationId xmlns:p14="http://schemas.microsoft.com/office/powerpoint/2010/main" val="578968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Calibri" panose="020F0502020204030204" pitchFamily="34" charset="0"/>
              </a:rPr>
              <a:t>Stage 1 of our three-phase process involved a field scan.  Jessica MacLean (a doctoral student at IU) conducted the scan which looked at systematic reviews of music intervention studies published since 2018.</a:t>
            </a:r>
          </a:p>
          <a:p>
            <a:r>
              <a:rPr lang="en-US" sz="1200" b="0" i="0" u="none" strike="noStrike" baseline="0" dirty="0">
                <a:solidFill>
                  <a:srgbClr val="000000"/>
                </a:solidFill>
                <a:latin typeface="Calibri" panose="020F0502020204030204" pitchFamily="34" charset="0"/>
              </a:rPr>
              <a:t>This was done to gather recent information about gaps in reporting quality to inform our Delphi survey process.</a:t>
            </a:r>
          </a:p>
          <a:p>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00000"/>
                </a:solidFill>
                <a:latin typeface="Calibri" panose="020F0502020204030204" pitchFamily="34" charset="0"/>
              </a:rPr>
              <a:t>Stage 2 – included the Delphi Survey.  This included two rounds of surveys, with an expert panel reviewing resulting data to inform item revision.  </a:t>
            </a:r>
          </a:p>
          <a:p>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00000"/>
                </a:solidFill>
                <a:latin typeface="Calibri" panose="020F0502020204030204" pitchFamily="34" charset="0"/>
              </a:rPr>
              <a:t>Stage 3:  Publish and Disseminate the revised checklist and Guidance Statement document.  We anticipate publication later this Spring across several journals, including </a:t>
            </a:r>
            <a:r>
              <a:rPr lang="en-US" sz="1200" b="0" i="1" u="none" strike="noStrike" baseline="0" dirty="0">
                <a:solidFill>
                  <a:srgbClr val="000000"/>
                </a:solidFill>
                <a:latin typeface="Calibri" panose="020F0502020204030204" pitchFamily="34" charset="0"/>
              </a:rPr>
              <a:t>Global Advances in Integrative Medicine and Health.</a:t>
            </a:r>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C3D3B9-368E-4872-8A8C-ED1AED4D1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39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950" y="695325"/>
            <a:ext cx="6181725" cy="3476625"/>
          </a:xfrm>
        </p:spPr>
      </p:sp>
      <p:sp>
        <p:nvSpPr>
          <p:cNvPr id="3" name="Notes Placeholder 2"/>
          <p:cNvSpPr>
            <a:spLocks noGrp="1"/>
          </p:cNvSpPr>
          <p:nvPr>
            <p:ph type="body" idx="1"/>
          </p:nvPr>
        </p:nvSpPr>
        <p:spPr/>
        <p:txBody>
          <a:bodyPr/>
          <a:lstStyle/>
          <a:p>
            <a:r>
              <a:rPr lang="en-US" u="none" baseline="0" dirty="0"/>
              <a:t>The guidelines specify </a:t>
            </a:r>
            <a:r>
              <a:rPr lang="en-US" u="sng" baseline="0" dirty="0"/>
              <a:t>7 areas </a:t>
            </a:r>
            <a:r>
              <a:rPr lang="en-US" u="none" baseline="0" dirty="0"/>
              <a:t>for reporting that include…</a:t>
            </a:r>
          </a:p>
        </p:txBody>
      </p:sp>
      <p:sp>
        <p:nvSpPr>
          <p:cNvPr id="4" name="Slide Number Placeholder 3"/>
          <p:cNvSpPr>
            <a:spLocks noGrp="1"/>
          </p:cNvSpPr>
          <p:nvPr>
            <p:ph type="sldNum" sz="quarter" idx="10"/>
          </p:nvPr>
        </p:nvSpPr>
        <p:spPr/>
        <p:txBody>
          <a:bodyPr/>
          <a:lstStyle/>
          <a:p>
            <a:fld id="{17478970-8E71-BC40-975A-B29C4AB5C5CB}" type="slidenum">
              <a:rPr lang="en-US" smtClean="0"/>
              <a:t>12</a:t>
            </a:fld>
            <a:endParaRPr lang="en-US"/>
          </a:p>
        </p:txBody>
      </p:sp>
    </p:spTree>
    <p:extLst>
      <p:ext uri="{BB962C8B-B14F-4D97-AF65-F5344CB8AC3E}">
        <p14:creationId xmlns:p14="http://schemas.microsoft.com/office/powerpoint/2010/main" val="462353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focus is on the description of the music intervention – and not methodology.</a:t>
            </a:r>
          </a:p>
          <a:p>
            <a:pPr marL="171450" indent="-171450">
              <a:buFontTx/>
              <a:buChar char="-"/>
            </a:pPr>
            <a:r>
              <a:rPr lang="en-US" dirty="0"/>
              <a:t>The guidelines are intended to be used in conjunction with methods-specific guidelines like CONSORT, TREND, CARE, or STROBE.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C3D3B9-368E-4872-8A8C-ED1AED4D1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380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earlier, the validated checklist and guidance statement will be published open access, and available this Spring.</a:t>
            </a:r>
          </a:p>
          <a:p>
            <a:r>
              <a:rPr lang="en-US" dirty="0"/>
              <a:t>We are working to publish reprints and editorials across a range of journals.</a:t>
            </a:r>
          </a:p>
          <a:p>
            <a:r>
              <a:rPr lang="en-US" dirty="0"/>
              <a:t>Once published, the new guidelines will be available through the EQUATOR network.</a:t>
            </a:r>
          </a:p>
          <a:p>
            <a:r>
              <a:rPr lang="en-US" dirty="0"/>
              <a:t>And our team will also be working to provide workshops and talks to ensure the work reaches those conducting research in the music and health space.</a:t>
            </a:r>
          </a:p>
          <a:p>
            <a:r>
              <a:rPr lang="en-US" dirty="0"/>
              <a:t>If you have an interest or need for a workshop at one of your conferences, please let us know.</a:t>
            </a:r>
          </a:p>
        </p:txBody>
      </p:sp>
      <p:sp>
        <p:nvSpPr>
          <p:cNvPr id="4" name="Slide Number Placeholder 3"/>
          <p:cNvSpPr>
            <a:spLocks noGrp="1"/>
          </p:cNvSpPr>
          <p:nvPr>
            <p:ph type="sldNum" sz="quarter" idx="5"/>
          </p:nvPr>
        </p:nvSpPr>
        <p:spPr/>
        <p:txBody>
          <a:bodyPr/>
          <a:lstStyle/>
          <a:p>
            <a:fld id="{E6C3D3B9-368E-4872-8A8C-ED1AED4D10C6}" type="slidenum">
              <a:rPr lang="en-US" smtClean="0"/>
              <a:t>14</a:t>
            </a:fld>
            <a:endParaRPr lang="en-US"/>
          </a:p>
        </p:txBody>
      </p:sp>
    </p:spTree>
    <p:extLst>
      <p:ext uri="{BB962C8B-B14F-4D97-AF65-F5344CB8AC3E}">
        <p14:creationId xmlns:p14="http://schemas.microsoft.com/office/powerpoint/2010/main" val="2741324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53B9A8FA-CBAC-DE4C-B962-535F45A6B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4093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53B9A8FA-CBAC-DE4C-B962-535F45A6B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125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53B9A8FA-CBAC-DE4C-B962-535F45A6B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0547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Open Sans" panose="020B0606030504020204" pitchFamily="34" charset="0"/>
              </a:rPr>
              <a:t>The NIH strives to exemplify and promote the highest level of scientific integrity, public accountability, and social responsibility in the conduct of science. The application of rigor ensures robust and unbiased experimental design, methodology, analysis, interpretation, and reporting of results.</a:t>
            </a:r>
          </a:p>
          <a:p>
            <a:r>
              <a:rPr lang="en-US" b="0" i="0" dirty="0">
                <a:solidFill>
                  <a:srgbClr val="212529"/>
                </a:solidFill>
                <a:effectLst/>
                <a:latin typeface="Open Sans" panose="020B0606030504020204" pitchFamily="34" charset="0"/>
              </a:rPr>
              <a:t>When a result can be reproduced by multiple scientists, it validates the original results and readiness to progress to the next phase of research. This is especially important for clinical trials in humans, which are built on studies that have demonstrated a particular effect or outcome.</a:t>
            </a:r>
          </a:p>
          <a:p>
            <a:pPr algn="l"/>
            <a:endParaRPr lang="en-US" sz="1800" b="0" i="0" u="none" strike="noStrike" baseline="0" dirty="0">
              <a:latin typeface="TimesNewRomanPSMT"/>
            </a:endParaRPr>
          </a:p>
          <a:p>
            <a:pPr algn="l"/>
            <a:r>
              <a:rPr lang="en-US" sz="1800" b="0" i="0" u="none" strike="noStrike" baseline="0" dirty="0">
                <a:latin typeface="TimesNewRomanPSMT"/>
              </a:rPr>
              <a:t>Reporting guidelines are a simple, structured tool for health researchers to use while</a:t>
            </a:r>
          </a:p>
          <a:p>
            <a:pPr algn="l"/>
            <a:r>
              <a:rPr lang="en-US" sz="1800" b="0" i="0" u="none" strike="noStrike" baseline="0" dirty="0">
                <a:latin typeface="TimesNewRomanPSMT"/>
              </a:rPr>
              <a:t>writing manuscripts, which provides a minimum list of information needed to ensure a published</a:t>
            </a:r>
          </a:p>
          <a:p>
            <a:pPr algn="l"/>
            <a:r>
              <a:rPr lang="en-US" sz="1800" b="0" i="0" u="none" strike="noStrike" baseline="0" dirty="0">
                <a:latin typeface="TimesNewRomanPSMT"/>
              </a:rPr>
              <a:t>manuscript can be understood by a reader, replicated by a researcher, used to inform clinical</a:t>
            </a:r>
          </a:p>
          <a:p>
            <a:pPr algn="l"/>
            <a:r>
              <a:rPr lang="en-US" sz="1800" b="0" i="0" u="none" strike="noStrike" baseline="0" dirty="0">
                <a:latin typeface="TimesNewRomanPSMT"/>
              </a:rPr>
              <a:t>decisions, and included in systematic reviews – EQUATOR NETWORK; </a:t>
            </a:r>
            <a:r>
              <a:rPr lang="en-US" sz="1800" b="0" i="0" u="none" strike="noStrike" baseline="0" dirty="0" err="1">
                <a:latin typeface="TimesNewRomanPSMT"/>
              </a:rPr>
              <a:t>TIDieR</a:t>
            </a:r>
            <a:r>
              <a:rPr lang="en-US" sz="1800" b="0" i="0" u="none" strike="noStrike" baseline="0" dirty="0">
                <a:latin typeface="TimesNewRomanPSMT"/>
              </a:rPr>
              <a:t> (template for intervention description and </a:t>
            </a:r>
            <a:r>
              <a:rPr lang="en-US" sz="1800" b="0" i="0" u="none" strike="noStrike" baseline="0">
                <a:latin typeface="TimesNewRomanPSMT"/>
              </a:rPr>
              <a:t>replication checklist)</a:t>
            </a:r>
          </a:p>
          <a:p>
            <a:pPr algn="l"/>
            <a:endParaRPr lang="en-US" b="0" i="0" dirty="0">
              <a:solidFill>
                <a:srgbClr val="212529"/>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53B9A8FA-CBAC-DE4C-B962-535F45A6B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4288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267DD-03DE-4040-A51A-2D9922670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970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Clr>
                <a:schemeClr val="tx2"/>
              </a:buClr>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267DD-03DE-4040-A51A-2D9922670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483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first recognize our Expert Panel Members who participated in the Delphi process to update/validate the Reporting Guidelines for Music-Based Interventions.</a:t>
            </a:r>
          </a:p>
          <a:p>
            <a:r>
              <a:rPr lang="en-US" dirty="0"/>
              <a:t>And who co-authored both the validation study and guidance statement that companions the guidelines.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C3D3B9-368E-4872-8A8C-ED1AED4D1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623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381CF-0BB3-3B41-2421-99517B4E0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2E4AE-C306-AB61-ABFA-343EDE0E99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29BBF2-A95D-9C31-C489-838FCC22D3F9}"/>
              </a:ext>
            </a:extLst>
          </p:cNvPr>
          <p:cNvSpPr>
            <a:spLocks noGrp="1"/>
          </p:cNvSpPr>
          <p:nvPr>
            <p:ph type="body" idx="1"/>
          </p:nvPr>
        </p:nvSpPr>
        <p:spPr/>
        <p:txBody>
          <a:bodyPr/>
          <a:lstStyle/>
          <a:p>
            <a:pPr marL="114300" indent="0">
              <a:buClr>
                <a:schemeClr val="tx2"/>
              </a:buClr>
              <a:buNone/>
            </a:pPr>
            <a:endParaRPr lang="en-US" dirty="0"/>
          </a:p>
        </p:txBody>
      </p:sp>
      <p:sp>
        <p:nvSpPr>
          <p:cNvPr id="4" name="Slide Number Placeholder 3">
            <a:extLst>
              <a:ext uri="{FF2B5EF4-FFF2-40B4-BE49-F238E27FC236}">
                <a16:creationId xmlns:a16="http://schemas.microsoft.com/office/drawing/2014/main" id="{1319EBA7-7DF5-3A54-4AEB-2FB3F4AC5E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267DD-03DE-4040-A51A-2D9922670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184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CB3CF-B601-9D1B-1DA4-752CFB3BB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11552-5C4B-EF1C-0286-34CAF853A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0BE2F-9E49-7013-3346-4FC48F9D7282}"/>
              </a:ext>
            </a:extLst>
          </p:cNvPr>
          <p:cNvSpPr>
            <a:spLocks noGrp="1"/>
          </p:cNvSpPr>
          <p:nvPr>
            <p:ph type="body" idx="1"/>
          </p:nvPr>
        </p:nvSpPr>
        <p:spPr/>
        <p:txBody>
          <a:bodyPr/>
          <a:lstStyle/>
          <a:p>
            <a:pPr marL="114300" indent="0">
              <a:buClr>
                <a:schemeClr val="tx2"/>
              </a:buClr>
              <a:buNone/>
            </a:pPr>
            <a:endParaRPr lang="en-US" dirty="0"/>
          </a:p>
        </p:txBody>
      </p:sp>
      <p:sp>
        <p:nvSpPr>
          <p:cNvPr id="4" name="Slide Number Placeholder 3">
            <a:extLst>
              <a:ext uri="{FF2B5EF4-FFF2-40B4-BE49-F238E27FC236}">
                <a16:creationId xmlns:a16="http://schemas.microsoft.com/office/drawing/2014/main" id="{E01526BE-F30B-FD91-1D49-EA4CA8BF53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267DD-03DE-4040-A51A-2D9922670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844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FBCF6-B745-2F90-700F-279786A33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931880-A7D9-69E9-A535-068DCDC1E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1721DE-DF6B-EA42-618D-B3F697208F94}"/>
              </a:ext>
            </a:extLst>
          </p:cNvPr>
          <p:cNvSpPr>
            <a:spLocks noGrp="1"/>
          </p:cNvSpPr>
          <p:nvPr>
            <p:ph type="body" idx="1"/>
          </p:nvPr>
        </p:nvSpPr>
        <p:spPr/>
        <p:txBody>
          <a:bodyPr/>
          <a:lstStyle/>
          <a:p>
            <a:pPr marL="114300" indent="0">
              <a:buClr>
                <a:schemeClr val="tx2"/>
              </a:buClr>
              <a:buNone/>
            </a:pPr>
            <a:endParaRPr lang="en-US" dirty="0"/>
          </a:p>
        </p:txBody>
      </p:sp>
      <p:sp>
        <p:nvSpPr>
          <p:cNvPr id="4" name="Slide Number Placeholder 3">
            <a:extLst>
              <a:ext uri="{FF2B5EF4-FFF2-40B4-BE49-F238E27FC236}">
                <a16:creationId xmlns:a16="http://schemas.microsoft.com/office/drawing/2014/main" id="{26AC8B27-34FB-E9F9-2237-4D6F16CBC7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267DD-03DE-4040-A51A-2D9922670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514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135C1-336F-A534-3C96-9846B9506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A158EB-09BC-8C39-A882-42C4B9DE9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3F3DC-27F1-60B1-9AF1-E4BEAE0419B8}"/>
              </a:ext>
            </a:extLst>
          </p:cNvPr>
          <p:cNvSpPr>
            <a:spLocks noGrp="1"/>
          </p:cNvSpPr>
          <p:nvPr>
            <p:ph type="body" idx="1"/>
          </p:nvPr>
        </p:nvSpPr>
        <p:spPr/>
        <p:txBody>
          <a:bodyPr/>
          <a:lstStyle/>
          <a:p>
            <a:pPr marL="114300" indent="0">
              <a:buClr>
                <a:schemeClr val="tx2"/>
              </a:buClr>
              <a:buNone/>
            </a:pPr>
            <a:endParaRPr lang="en-US" dirty="0"/>
          </a:p>
        </p:txBody>
      </p:sp>
      <p:sp>
        <p:nvSpPr>
          <p:cNvPr id="4" name="Slide Number Placeholder 3">
            <a:extLst>
              <a:ext uri="{FF2B5EF4-FFF2-40B4-BE49-F238E27FC236}">
                <a16:creationId xmlns:a16="http://schemas.microsoft.com/office/drawing/2014/main" id="{F337D2C0-4DDA-6E91-B1F8-8B7EF9FA20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267DD-03DE-4040-A51A-2D9922670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640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US" sz="1200" dirty="0">
              <a:solidFill>
                <a:schemeClr val="tx2"/>
              </a:solidFill>
              <a:latin typeface="Open Sans" panose="020B0606030504020204" pitchFamily="34" charset="0"/>
              <a:ea typeface="Helvetica Neue Light" charset="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267DD-03DE-4040-A51A-2D9922670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167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267DD-03DE-4040-A51A-2D9922670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089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9E856-2929-3091-F99A-84B0025EE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CFDB1-487B-2AFE-393B-786016E22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39131-9CAC-AFFB-6832-F184A3A779DE}"/>
              </a:ext>
            </a:extLst>
          </p:cNvPr>
          <p:cNvSpPr>
            <a:spLocks noGrp="1"/>
          </p:cNvSpPr>
          <p:nvPr>
            <p:ph type="body" idx="1"/>
          </p:nvPr>
        </p:nvSpPr>
        <p:spPr/>
        <p:txBody>
          <a:bodyPr/>
          <a:lstStyle/>
          <a:p>
            <a:pPr marL="114300" indent="0">
              <a:buClr>
                <a:schemeClr val="tx2"/>
              </a:buClr>
              <a:buNone/>
            </a:pPr>
            <a:endParaRPr lang="en-US" dirty="0"/>
          </a:p>
        </p:txBody>
      </p:sp>
      <p:sp>
        <p:nvSpPr>
          <p:cNvPr id="4" name="Slide Number Placeholder 3">
            <a:extLst>
              <a:ext uri="{FF2B5EF4-FFF2-40B4-BE49-F238E27FC236}">
                <a16:creationId xmlns:a16="http://schemas.microsoft.com/office/drawing/2014/main" id="{7CA45939-B6EC-84BA-0D1A-4308FD8117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267DD-03DE-4040-A51A-2D9922670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87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A9298-27C8-1C49-012D-BC6C818B2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81C51-960D-7999-A61C-EBB1B413F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41548D-5633-D73A-6957-D9CBEF88CCB0}"/>
              </a:ext>
            </a:extLst>
          </p:cNvPr>
          <p:cNvSpPr>
            <a:spLocks noGrp="1"/>
          </p:cNvSpPr>
          <p:nvPr>
            <p:ph type="body" idx="1"/>
          </p:nvPr>
        </p:nvSpPr>
        <p:spPr/>
        <p:txBody>
          <a:bodyPr/>
          <a:lstStyle/>
          <a:p>
            <a:pPr marL="114300" indent="0">
              <a:buClr>
                <a:schemeClr val="tx2"/>
              </a:buClr>
              <a:buNone/>
            </a:pPr>
            <a:endParaRPr lang="en-US" dirty="0"/>
          </a:p>
        </p:txBody>
      </p:sp>
      <p:sp>
        <p:nvSpPr>
          <p:cNvPr id="4" name="Slide Number Placeholder 3">
            <a:extLst>
              <a:ext uri="{FF2B5EF4-FFF2-40B4-BE49-F238E27FC236}">
                <a16:creationId xmlns:a16="http://schemas.microsoft.com/office/drawing/2014/main" id="{395D5F1F-D361-AD47-D3F6-36D468A420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267DD-03DE-4040-A51A-2D9922670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434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D56D9-286F-43FE-9C84-35F71C941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E6430-7958-7FF2-D311-62983B5C7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1CE21B-5372-545B-39DA-DA509F0AD35F}"/>
              </a:ext>
            </a:extLst>
          </p:cNvPr>
          <p:cNvSpPr>
            <a:spLocks noGrp="1"/>
          </p:cNvSpPr>
          <p:nvPr>
            <p:ph type="body" idx="1"/>
          </p:nvPr>
        </p:nvSpPr>
        <p:spPr/>
        <p:txBody>
          <a:bodyPr/>
          <a:lstStyle/>
          <a:p>
            <a:pPr marL="114300" indent="0">
              <a:buClr>
                <a:schemeClr val="tx2"/>
              </a:buClr>
              <a:buNone/>
            </a:pPr>
            <a:endParaRPr lang="en-US" dirty="0"/>
          </a:p>
        </p:txBody>
      </p:sp>
      <p:sp>
        <p:nvSpPr>
          <p:cNvPr id="4" name="Slide Number Placeholder 3">
            <a:extLst>
              <a:ext uri="{FF2B5EF4-FFF2-40B4-BE49-F238E27FC236}">
                <a16:creationId xmlns:a16="http://schemas.microsoft.com/office/drawing/2014/main" id="{C9CD9263-4325-DE7D-0B47-20BEBFE183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267DD-03DE-4040-A51A-2D9922670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586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267DD-03DE-4040-A51A-2D9922670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53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Dr. Doug</a:t>
            </a:r>
            <a:r>
              <a:rPr lang="en-US" baseline="0" dirty="0"/>
              <a:t> Altman was an English statistician best known for his work that centered on improving the reliability and reporting of medical research.</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 played a central role in establishing better standards and guidance for what investigators should include in their published research reports.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1980s</a:t>
            </a:r>
            <a:r>
              <a:rPr lang="en-US" baseline="0" dirty="0"/>
              <a:t> Dr. Altman, along with others, began to identify problems and inconsistencies in how research was being reported.</a:t>
            </a:r>
            <a:endParaRPr lang="en-US" dirty="0"/>
          </a:p>
          <a:p>
            <a:endParaRPr lang="en-US" dirty="0"/>
          </a:p>
        </p:txBody>
      </p:sp>
      <p:sp>
        <p:nvSpPr>
          <p:cNvPr id="4" name="Slide Number Placeholder 3"/>
          <p:cNvSpPr>
            <a:spLocks noGrp="1"/>
          </p:cNvSpPr>
          <p:nvPr>
            <p:ph type="sldNum" sz="quarter" idx="10"/>
          </p:nvPr>
        </p:nvSpPr>
        <p:spPr/>
        <p:txBody>
          <a:bodyPr/>
          <a:lstStyle/>
          <a:p>
            <a:fld id="{E6C3D3B9-368E-4872-8A8C-ED1AED4D10C6}" type="slidenum">
              <a:rPr lang="en-US" smtClean="0"/>
              <a:t>4</a:t>
            </a:fld>
            <a:endParaRPr lang="en-US"/>
          </a:p>
        </p:txBody>
      </p:sp>
    </p:spTree>
    <p:extLst>
      <p:ext uri="{BB962C8B-B14F-4D97-AF65-F5344CB8AC3E}">
        <p14:creationId xmlns:p14="http://schemas.microsoft.com/office/powerpoint/2010/main" val="2715941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9EF44-7129-4AE9-BD6A-83A960EA1F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0084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Before I start, I want to say that I agree with what's been said so far.  I think reporting guidelines can improve the quality and pace of research by promoting transparency, replicability, and by educating researchers about the importance of things they might miss or not report on.  They could be perceived as restrictive, but they are just guidelines and they allow for flexibility and creativity as long as explanations are provided.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 should add that we will be publishing the music guidelines as a secondary journal and we have published other reporting guidelines in the past.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9EF44-7129-4AE9-BD6A-83A960EA1F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4329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challenges we face in publishing science are…</a:t>
            </a:r>
          </a:p>
          <a:p>
            <a:endParaRPr lang="en-US" dirty="0"/>
          </a:p>
          <a:p>
            <a:r>
              <a:rPr lang="en-US" dirty="0"/>
              <a:t>I should qualify this by saying that every journal is a little different. I cannot speak for large well-established journals, but this does apply to most IMH journals.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9EF44-7129-4AE9-BD6A-83A960EA1F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974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think…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9EF44-7129-4AE9-BD6A-83A960EA1F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9657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Unless their study is lacking in some area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9EF44-7129-4AE9-BD6A-83A960EA1F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4456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EQUATOR network lists 11 main reporting guidelines but most benefit from extensions, like music therapy guidelines, that are intervention or disease specific</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9EF44-7129-4AE9-BD6A-83A960EA1F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963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Unless their study is lacking in some area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9EF44-7129-4AE9-BD6A-83A960EA1F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9755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Well-designed, properly</a:t>
            </a:r>
            <a:r>
              <a:rPr lang="en-US" baseline="0" dirty="0"/>
              <a:t> executed studies provide the evidence needed to develop and implement health care interventions.  However, when published studies do not fully report information about the design and conduct of the trial, the result can be biased findings or exaggerated treatment effects.</a:t>
            </a:r>
          </a:p>
          <a:p>
            <a:endParaRPr lang="en-US" baseline="0" dirty="0"/>
          </a:p>
          <a:p>
            <a:r>
              <a:rPr lang="en-US" dirty="0"/>
              <a:t>Interest</a:t>
            </a:r>
            <a:r>
              <a:rPr lang="en-US" baseline="0" dirty="0"/>
              <a:t> in quality of published research reports emerged in the 1980s, with growing awareness about deficiencies in reports of clinical trials.  For RCTs, there was a growing number of publications documenting missing and/or inaccurate information.</a:t>
            </a:r>
          </a:p>
          <a:p>
            <a:r>
              <a:rPr lang="en-US" baseline="0" dirty="0"/>
              <a:t> </a:t>
            </a:r>
          </a:p>
          <a:p>
            <a:r>
              <a:rPr lang="en-US" baseline="0" dirty="0"/>
              <a:t>In 1982, a group of scholars suggested that editors could greatly improve clinical trial reporting by providing authors with a list of items tat should always be reported. </a:t>
            </a:r>
          </a:p>
          <a:p>
            <a:endParaRPr lang="en-US" baseline="0" dirty="0"/>
          </a:p>
          <a:p>
            <a:r>
              <a:rPr lang="en-US" baseline="0" dirty="0"/>
              <a:t>In 1996, the CONSORT statement was published offering a checklist of information that should be reported for Randomized Controlled Trials.  </a:t>
            </a:r>
          </a:p>
          <a:p>
            <a:endParaRPr lang="en-US" baseline="0" dirty="0"/>
          </a:p>
          <a:p>
            <a:r>
              <a:rPr lang="en-US" baseline="0" dirty="0"/>
              <a:t>This was followed by the TREND statement for non-randomized trial designs. </a:t>
            </a:r>
          </a:p>
          <a:p>
            <a:endParaRPr lang="en-US" baseline="0" dirty="0"/>
          </a:p>
          <a:p>
            <a:r>
              <a:rPr lang="en-US" baseline="0" dirty="0"/>
              <a:t>It is important to note that both CONSORT and TREND focus on methodological reporting, with one checklist item dedicated to describing the intervention. The instruction being to describe the intervention with enough detail to support replication. </a:t>
            </a:r>
          </a:p>
          <a:p>
            <a:endParaRPr lang="en-US" baseline="0" dirty="0"/>
          </a:p>
          <a:p>
            <a:r>
              <a:rPr lang="en-US" baseline="0" dirty="0"/>
              <a:t>Later publications, called for the development of </a:t>
            </a:r>
            <a:r>
              <a:rPr lang="en-US" u="sng" baseline="0" dirty="0"/>
              <a:t>supplemental guidelines  </a:t>
            </a:r>
            <a:r>
              <a:rPr lang="en-US" u="none" baseline="0" dirty="0"/>
              <a:t>that could offer more specific guidance on what authors should report when describing the intervention. </a:t>
            </a:r>
            <a:endParaRPr lang="en-US" dirty="0"/>
          </a:p>
        </p:txBody>
      </p:sp>
      <p:sp>
        <p:nvSpPr>
          <p:cNvPr id="4" name="Slide Number Placeholder 3"/>
          <p:cNvSpPr>
            <a:spLocks noGrp="1"/>
          </p:cNvSpPr>
          <p:nvPr>
            <p:ph type="sldNum" sz="quarter" idx="10"/>
          </p:nvPr>
        </p:nvSpPr>
        <p:spPr/>
        <p:txBody>
          <a:bodyPr/>
          <a:lstStyle/>
          <a:p>
            <a:fld id="{E6C3D3B9-368E-4872-8A8C-ED1AED4D10C6}" type="slidenum">
              <a:rPr lang="en-US" smtClean="0"/>
              <a:t>5</a:t>
            </a:fld>
            <a:endParaRPr lang="en-US"/>
          </a:p>
        </p:txBody>
      </p:sp>
    </p:spTree>
    <p:extLst>
      <p:ext uri="{BB962C8B-B14F-4D97-AF65-F5344CB8AC3E}">
        <p14:creationId xmlns:p14="http://schemas.microsoft.com/office/powerpoint/2010/main" val="3811018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Given the growing interest in music for health, and concerns about the lack of specificity in how music interventions are reported, we conducted a large systematic review to identify </a:t>
            </a:r>
            <a:r>
              <a:rPr lang="en-US" u="sng" baseline="0" dirty="0"/>
              <a:t>specific gaps </a:t>
            </a:r>
            <a:r>
              <a:rPr lang="en-US" baseline="0" dirty="0"/>
              <a:t>in music intervention reporting.</a:t>
            </a:r>
            <a:endParaRPr lang="en-US"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Music interventions are especially complex and difficult to describe due to the inherent</a:t>
            </a:r>
            <a:r>
              <a:rPr lang="en-US" baseline="0" dirty="0"/>
              <a:t> complexity of music itself, and the many ways in which music can be experienced and used for therapeutic benefit.</a:t>
            </a:r>
            <a:endParaRPr lang="en-US" dirty="0"/>
          </a:p>
          <a:p>
            <a:endParaRPr lang="en-US" baseline="0" dirty="0"/>
          </a:p>
          <a:p>
            <a:r>
              <a:rPr lang="en-US" baseline="0" dirty="0"/>
              <a:t>Consistent with Cochrane reviews, we found a high level of variation in music intervention reporting – supporting the need for reporting guidelines specific to music-based interventions.</a:t>
            </a:r>
          </a:p>
          <a:p>
            <a:endParaRPr lang="en-US" baseline="0" dirty="0"/>
          </a:p>
        </p:txBody>
      </p:sp>
      <p:sp>
        <p:nvSpPr>
          <p:cNvPr id="4" name="Slide Number Placeholder 3"/>
          <p:cNvSpPr>
            <a:spLocks noGrp="1"/>
          </p:cNvSpPr>
          <p:nvPr>
            <p:ph type="sldNum" sz="quarter" idx="10"/>
          </p:nvPr>
        </p:nvSpPr>
        <p:spPr/>
        <p:txBody>
          <a:bodyPr/>
          <a:lstStyle/>
          <a:p>
            <a:fld id="{E6C3D3B9-368E-4872-8A8C-ED1AED4D10C6}" type="slidenum">
              <a:rPr lang="en-US" smtClean="0"/>
              <a:t>6</a:t>
            </a:fld>
            <a:endParaRPr lang="en-US"/>
          </a:p>
        </p:txBody>
      </p:sp>
    </p:spTree>
    <p:extLst>
      <p:ext uri="{BB962C8B-B14F-4D97-AF65-F5344CB8AC3E}">
        <p14:creationId xmlns:p14="http://schemas.microsoft.com/office/powerpoint/2010/main" val="251656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Equator Network defines a reporting guideline as 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C3D3B9-368E-4872-8A8C-ED1AED4D1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631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2011, my colleagues Dr. Debra Burns and Dr. Janet Carpenter, published Reporting Guidelines for Music-Based Interventions.  </a:t>
            </a:r>
          </a:p>
          <a:p>
            <a:endParaRPr lang="en-US" dirty="0"/>
          </a:p>
          <a:p>
            <a:r>
              <a:rPr lang="en-US" dirty="0"/>
              <a:t>The guidelines were published open access and available through the Equator Network.</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6C3D3B9-368E-4872-8A8C-ED1AED4D10C6}" type="slidenum">
              <a:rPr lang="en-US" smtClean="0"/>
              <a:t>8</a:t>
            </a:fld>
            <a:endParaRPr lang="en-US"/>
          </a:p>
        </p:txBody>
      </p:sp>
    </p:spTree>
    <p:extLst>
      <p:ext uri="{BB962C8B-B14F-4D97-AF65-F5344CB8AC3E}">
        <p14:creationId xmlns:p14="http://schemas.microsoft.com/office/powerpoint/2010/main" val="151336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4675" y="693738"/>
            <a:ext cx="6170613" cy="3470275"/>
          </a:xfrm>
        </p:spPr>
      </p:sp>
      <p:sp>
        <p:nvSpPr>
          <p:cNvPr id="3" name="Notes Placeholder 2"/>
          <p:cNvSpPr>
            <a:spLocks noGrp="1"/>
          </p:cNvSpPr>
          <p:nvPr>
            <p:ph type="body" idx="1"/>
          </p:nvPr>
        </p:nvSpPr>
        <p:spPr/>
        <p:txBody>
          <a:bodyPr/>
          <a:lstStyle/>
          <a:p>
            <a:r>
              <a:rPr lang="en-US" dirty="0"/>
              <a:t>Despite growing awareness and availability of the 2011 guidelines, subsequent reviews indicate that reporting quality has remained poor.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478970-8E71-BC40-975A-B29C4AB5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668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original MBI guidelines were developed without the benefit stakeholder – which might explain limited uptake.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these limitations and improve uptake we</a:t>
            </a:r>
            <a:r>
              <a:rPr lang="en-US" i="0" dirty="0"/>
              <a:t> convened an interdisciplinary team to revise and validate </a:t>
            </a:r>
            <a:r>
              <a:rPr lang="en-US" dirty="0"/>
              <a:t>the 2011 guidelines using a rigorous Delphi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recognized the importance of creating a guidance statement to support use of the newly validated reporting checklist.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C3D3B9-368E-4872-8A8C-ED1AED4D1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90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jpg"/><Relationship Id="rId2" Type="http://schemas.openxmlformats.org/officeDocument/2006/relationships/hyperlink" Target="mailto:info@nccih.nih.gov" TargetMode="External"/><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6.jpg"/><Relationship Id="rId4" Type="http://schemas.openxmlformats.org/officeDocument/2006/relationships/image" Target="../media/image17.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BA1710-1FD1-42B5-AFA7-931CE8C1D194}" type="datetimeFigureOut">
              <a:rPr lang="en-US" smtClean="0"/>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ED067-B6AC-47B9-B5F2-2EE7FB634FF0}" type="slidenum">
              <a:rPr lang="en-US" smtClean="0"/>
              <a:t>‹#›</a:t>
            </a:fld>
            <a:endParaRPr lang="en-US"/>
          </a:p>
        </p:txBody>
      </p:sp>
    </p:spTree>
    <p:extLst>
      <p:ext uri="{BB962C8B-B14F-4D97-AF65-F5344CB8AC3E}">
        <p14:creationId xmlns:p14="http://schemas.microsoft.com/office/powerpoint/2010/main" val="242199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A1710-1FD1-42B5-AFA7-931CE8C1D194}" type="datetimeFigureOut">
              <a:rPr lang="en-US" smtClean="0"/>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ED067-B6AC-47B9-B5F2-2EE7FB634FF0}" type="slidenum">
              <a:rPr lang="en-US" smtClean="0"/>
              <a:t>‹#›</a:t>
            </a:fld>
            <a:endParaRPr lang="en-US"/>
          </a:p>
        </p:txBody>
      </p:sp>
    </p:spTree>
    <p:extLst>
      <p:ext uri="{BB962C8B-B14F-4D97-AF65-F5344CB8AC3E}">
        <p14:creationId xmlns:p14="http://schemas.microsoft.com/office/powerpoint/2010/main" val="2653693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A1710-1FD1-42B5-AFA7-931CE8C1D194}" type="datetimeFigureOut">
              <a:rPr lang="en-US" smtClean="0"/>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ED067-B6AC-47B9-B5F2-2EE7FB634FF0}" type="slidenum">
              <a:rPr lang="en-US" smtClean="0"/>
              <a:t>‹#›</a:t>
            </a:fld>
            <a:endParaRPr lang="en-US"/>
          </a:p>
        </p:txBody>
      </p:sp>
    </p:spTree>
    <p:extLst>
      <p:ext uri="{BB962C8B-B14F-4D97-AF65-F5344CB8AC3E}">
        <p14:creationId xmlns:p14="http://schemas.microsoft.com/office/powerpoint/2010/main" val="1506824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70539" y="3688697"/>
            <a:ext cx="10590128" cy="1485992"/>
          </a:xfrm>
        </p:spPr>
        <p:txBody>
          <a:bodyPr anchor="ctr">
            <a:normAutofit/>
          </a:bodyPr>
          <a:lstStyle>
            <a:lvl1pPr>
              <a:lnSpc>
                <a:spcPct val="90000"/>
              </a:lnSpc>
              <a:defRPr sz="4400" b="1" i="0" spc="0" baseline="0">
                <a:solidFill>
                  <a:schemeClr val="bg1"/>
                </a:solidFill>
                <a:latin typeface="Arial"/>
                <a:cs typeface="Arial"/>
              </a:defRPr>
            </a:lvl1pPr>
          </a:lstStyle>
          <a:p>
            <a:r>
              <a:rPr lang="en-US" dirty="0"/>
              <a:t>Unnecessarily extra long title of presentation</a:t>
            </a:r>
          </a:p>
        </p:txBody>
      </p:sp>
      <p:sp>
        <p:nvSpPr>
          <p:cNvPr id="11" name="Text Placeholder 19"/>
          <p:cNvSpPr>
            <a:spLocks noGrp="1"/>
          </p:cNvSpPr>
          <p:nvPr userDrawn="1">
            <p:ph type="body" sz="quarter" idx="10" hasCustomPrompt="1"/>
          </p:nvPr>
        </p:nvSpPr>
        <p:spPr>
          <a:xfrm>
            <a:off x="707592" y="6279763"/>
            <a:ext cx="10312296" cy="370205"/>
          </a:xfrm>
        </p:spPr>
        <p:txBody>
          <a:bodyPr anchor="ctr">
            <a:noAutofit/>
          </a:bodyPr>
          <a:lstStyle>
            <a:lvl1pPr marL="0" indent="0">
              <a:buNone/>
              <a:defRPr sz="1100" b="1" spc="80" baseline="0">
                <a:solidFill>
                  <a:srgbClr val="A6A6A6"/>
                </a:solidFill>
                <a:latin typeface="Arial"/>
                <a:cs typeface="Arial"/>
              </a:defRPr>
            </a:lvl1pPr>
          </a:lstStyle>
          <a:p>
            <a:pPr lvl="0"/>
            <a:r>
              <a:rPr lang="en-US" dirty="0"/>
              <a:t>INDIANA UNIVERSITY–PURDUE UNIVERSITY INDIANAPOLIS</a:t>
            </a:r>
          </a:p>
        </p:txBody>
      </p:sp>
      <p:sp>
        <p:nvSpPr>
          <p:cNvPr id="9" name="Text Placeholder 19"/>
          <p:cNvSpPr>
            <a:spLocks noGrp="1"/>
          </p:cNvSpPr>
          <p:nvPr>
            <p:ph type="body" sz="quarter" idx="11" hasCustomPrompt="1"/>
          </p:nvPr>
        </p:nvSpPr>
        <p:spPr>
          <a:xfrm>
            <a:off x="707592" y="3301284"/>
            <a:ext cx="10553075" cy="336549"/>
          </a:xfrm>
        </p:spPr>
        <p:txBody>
          <a:bodyPr anchor="ctr">
            <a:noAutofit/>
          </a:bodyPr>
          <a:lstStyle>
            <a:lvl1pPr marL="0" indent="0">
              <a:buNone/>
              <a:defRPr sz="1800" b="0" spc="0" baseline="0">
                <a:solidFill>
                  <a:srgbClr val="A6A6A6"/>
                </a:solidFill>
                <a:latin typeface="Arial"/>
                <a:cs typeface="Arial"/>
              </a:defRPr>
            </a:lvl1pPr>
          </a:lstStyle>
          <a:p>
            <a:pPr lvl="0"/>
            <a:r>
              <a:rPr lang="en-US" dirty="0"/>
              <a:t>SUBHEAD OR NAME OF SCHOOL, DEPARTMENT, OR UNIT</a:t>
            </a:r>
          </a:p>
        </p:txBody>
      </p:sp>
      <p:grpSp>
        <p:nvGrpSpPr>
          <p:cNvPr id="13" name="Group 12"/>
          <p:cNvGrpSpPr/>
          <p:nvPr userDrawn="1"/>
        </p:nvGrpSpPr>
        <p:grpSpPr>
          <a:xfrm>
            <a:off x="828019" y="-72571"/>
            <a:ext cx="1267479" cy="2766507"/>
            <a:chOff x="633305" y="-72571"/>
            <a:chExt cx="950609" cy="2766507"/>
          </a:xfrm>
        </p:grpSpPr>
        <p:sp>
          <p:nvSpPr>
            <p:cNvPr id="6" name="Rectangle 5"/>
            <p:cNvSpPr/>
            <p:nvPr userDrawn="1"/>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trident.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429239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838252" y="3187345"/>
            <a:ext cx="184731" cy="369332"/>
          </a:xfrm>
          <a:prstGeom prst="rect">
            <a:avLst/>
          </a:prstGeom>
          <a:noFill/>
        </p:spPr>
        <p:txBody>
          <a:bodyPr wrap="none" rtlCol="0">
            <a:spAutoFit/>
          </a:bodyPr>
          <a:lstStyle/>
          <a:p>
            <a:endParaRPr lang="en-US" sz="1800" dirty="0"/>
          </a:p>
        </p:txBody>
      </p:sp>
      <p:sp>
        <p:nvSpPr>
          <p:cNvPr id="10" name="TextBox 9"/>
          <p:cNvSpPr txBox="1"/>
          <p:nvPr userDrawn="1"/>
        </p:nvSpPr>
        <p:spPr>
          <a:xfrm>
            <a:off x="1838252" y="3187345"/>
            <a:ext cx="184731" cy="369332"/>
          </a:xfrm>
          <a:prstGeom prst="rect">
            <a:avLst/>
          </a:prstGeom>
          <a:noFill/>
        </p:spPr>
        <p:txBody>
          <a:bodyPr wrap="none" rtlCol="0">
            <a:spAutoFit/>
          </a:bodyPr>
          <a:lstStyle/>
          <a:p>
            <a:endParaRPr lang="en-US" sz="1800" dirty="0"/>
          </a:p>
        </p:txBody>
      </p:sp>
      <p:sp>
        <p:nvSpPr>
          <p:cNvPr id="11" name="TextBox 10"/>
          <p:cNvSpPr txBox="1"/>
          <p:nvPr userDrawn="1"/>
        </p:nvSpPr>
        <p:spPr>
          <a:xfrm>
            <a:off x="1838252" y="3187345"/>
            <a:ext cx="184731" cy="369332"/>
          </a:xfrm>
          <a:prstGeom prst="rect">
            <a:avLst/>
          </a:prstGeom>
          <a:noFill/>
        </p:spPr>
        <p:txBody>
          <a:bodyPr wrap="none" rtlCol="0">
            <a:spAutoFit/>
          </a:bodyPr>
          <a:lstStyle/>
          <a:p>
            <a:endParaRPr lang="en-US" sz="1800" dirty="0"/>
          </a:p>
        </p:txBody>
      </p:sp>
      <p:sp>
        <p:nvSpPr>
          <p:cNvPr id="14" name="Title 13"/>
          <p:cNvSpPr>
            <a:spLocks noGrp="1"/>
          </p:cNvSpPr>
          <p:nvPr>
            <p:ph type="title" hasCustomPrompt="1"/>
          </p:nvPr>
        </p:nvSpPr>
        <p:spPr>
          <a:xfrm>
            <a:off x="675592" y="3416048"/>
            <a:ext cx="9069976" cy="494412"/>
          </a:xfrm>
        </p:spPr>
        <p:txBody>
          <a:bodyPr anchor="ctr">
            <a:noAutofit/>
          </a:bodyPr>
          <a:lstStyle>
            <a:lvl1pPr>
              <a:defRPr sz="4400" b="1" i="0" spc="0" baseline="0">
                <a:solidFill>
                  <a:srgbClr val="FFFFFF"/>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701508" y="2945805"/>
            <a:ext cx="4933949"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4" name="Rectangle 3"/>
          <p:cNvSpPr/>
          <p:nvPr userDrawn="1"/>
        </p:nvSpPr>
        <p:spPr>
          <a:xfrm>
            <a:off x="0" y="2829380"/>
            <a:ext cx="198152" cy="119924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48234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704" y="1012095"/>
            <a:ext cx="10672521" cy="638906"/>
          </a:xfrm>
        </p:spPr>
        <p:txBody>
          <a:bodyPr>
            <a:normAutofit/>
          </a:bodyPr>
          <a:lstStyle>
            <a:lvl1pPr>
              <a:defRPr sz="32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1073418"/>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 Placeholder 19"/>
          <p:cNvSpPr>
            <a:spLocks noGrp="1"/>
          </p:cNvSpPr>
          <p:nvPr>
            <p:ph type="body" sz="quarter" idx="10" hasCustomPrompt="1"/>
          </p:nvPr>
        </p:nvSpPr>
        <p:spPr>
          <a:xfrm>
            <a:off x="6920942" y="237251"/>
            <a:ext cx="4933949" cy="336549"/>
          </a:xfrm>
        </p:spPr>
        <p:txBody>
          <a:bodyPr>
            <a:noAutofit/>
          </a:bodyPr>
          <a:lstStyle>
            <a:lvl1pPr marL="0" indent="0" algn="r">
              <a:buNone/>
              <a:defRPr sz="1100" b="0" i="0" spc="0" baseline="0">
                <a:solidFill>
                  <a:srgbClr val="A6A6A6"/>
                </a:solidFill>
                <a:latin typeface="Arial"/>
                <a:cs typeface="Arial"/>
              </a:defRPr>
            </a:lvl1pPr>
          </a:lstStyle>
          <a:p>
            <a:pPr lvl="0"/>
            <a:r>
              <a:rPr lang="en-US" dirty="0"/>
              <a:t>SECTION TITLE OR SUBTITLE</a:t>
            </a:r>
          </a:p>
        </p:txBody>
      </p:sp>
      <p:sp>
        <p:nvSpPr>
          <p:cNvPr id="4" name="TextBox 3"/>
          <p:cNvSpPr txBox="1"/>
          <p:nvPr userDrawn="1"/>
        </p:nvSpPr>
        <p:spPr>
          <a:xfrm>
            <a:off x="4741334"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976198"/>
            <a:ext cx="10687459" cy="411980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23" name="Group 22"/>
          <p:cNvGrpSpPr/>
          <p:nvPr userDrawn="1"/>
        </p:nvGrpSpPr>
        <p:grpSpPr>
          <a:xfrm>
            <a:off x="-41050" y="6336172"/>
            <a:ext cx="12304889"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6" name="Picture 25" descr="tab-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UNIVERSITY–PURDUE UNIVERSITY</a:t>
              </a:r>
              <a:r>
                <a:rPr lang="en-US" sz="900" baseline="0" dirty="0">
                  <a:solidFill>
                    <a:srgbClr val="FFFFFF"/>
                  </a:solidFill>
                </a:rPr>
                <a:t> INDIANAPOLIS</a:t>
              </a:r>
              <a:endParaRPr lang="en-US" sz="900" dirty="0">
                <a:solidFill>
                  <a:srgbClr val="FFFFFF"/>
                </a:solidFill>
              </a:endParaRPr>
            </a:p>
          </p:txBody>
        </p:sp>
      </p:grpSp>
    </p:spTree>
    <p:extLst>
      <p:ext uri="{BB962C8B-B14F-4D97-AF65-F5344CB8AC3E}">
        <p14:creationId xmlns:p14="http://schemas.microsoft.com/office/powerpoint/2010/main" val="2064491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00406" y="619182"/>
            <a:ext cx="6080772" cy="1039091"/>
          </a:xfrm>
          <a:prstGeom prst="rect">
            <a:avLst/>
          </a:prstGeom>
        </p:spPr>
        <p:txBody>
          <a:bodyPr vert="horz" lIns="91440" tIns="45720" rIns="91440" bIns="45720" rtlCol="0" anchor="ctr">
            <a:noAutofit/>
          </a:bodyPr>
          <a:lstStyle>
            <a:lvl1pPr>
              <a:defRPr sz="3200" b="1" i="0" spc="0">
                <a:solidFill>
                  <a:srgbClr val="40404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700406" y="1922839"/>
            <a:ext cx="6080772" cy="4169990"/>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7430746" y="0"/>
            <a:ext cx="4761255" cy="6858000"/>
          </a:xfrm>
        </p:spPr>
        <p:txBody>
          <a:bodyPr/>
          <a:lstStyle/>
          <a:p>
            <a:r>
              <a:rPr lang="en-US"/>
              <a:t>Click icon to add picture</a:t>
            </a:r>
          </a:p>
        </p:txBody>
      </p:sp>
      <p:sp>
        <p:nvSpPr>
          <p:cNvPr id="17" name="Rectangle 16"/>
          <p:cNvSpPr/>
          <p:nvPr userDrawn="1"/>
        </p:nvSpPr>
        <p:spPr>
          <a:xfrm>
            <a:off x="0" y="649067"/>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847071" y="6336172"/>
            <a:ext cx="516263"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15" descr="tab-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065" y="6401518"/>
            <a:ext cx="344276" cy="327725"/>
          </a:xfrm>
          <a:prstGeom prst="rect">
            <a:avLst/>
          </a:prstGeom>
        </p:spPr>
      </p:pic>
    </p:spTree>
    <p:extLst>
      <p:ext uri="{BB962C8B-B14F-4D97-AF65-F5344CB8AC3E}">
        <p14:creationId xmlns:p14="http://schemas.microsoft.com/office/powerpoint/2010/main" val="1356552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2" name="Group 21"/>
          <p:cNvGrpSpPr/>
          <p:nvPr userDrawn="1"/>
        </p:nvGrpSpPr>
        <p:grpSpPr>
          <a:xfrm>
            <a:off x="-41050" y="6336172"/>
            <a:ext cx="12304889"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6" name="Picture 25" descr="tab-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FFFFFF"/>
                  </a:solidFill>
                </a:rPr>
                <a:t>INDIANA UNIVERSITY–PURDUE UNIVERSITY INDIANAPOLIS</a:t>
              </a:r>
            </a:p>
          </p:txBody>
        </p:sp>
      </p:grpSp>
      <p:sp>
        <p:nvSpPr>
          <p:cNvPr id="28" name="Title 1"/>
          <p:cNvSpPr>
            <a:spLocks noGrp="1"/>
          </p:cNvSpPr>
          <p:nvPr>
            <p:ph type="ctrTitle" hasCustomPrompt="1"/>
          </p:nvPr>
        </p:nvSpPr>
        <p:spPr>
          <a:xfrm>
            <a:off x="706704" y="1012095"/>
            <a:ext cx="10672521" cy="638906"/>
          </a:xfrm>
        </p:spPr>
        <p:txBody>
          <a:bodyPr>
            <a:normAutofit/>
          </a:bodyPr>
          <a:lstStyle>
            <a:lvl1pPr>
              <a:defRPr sz="3200" b="1" i="0" cap="none" spc="0">
                <a:solidFill>
                  <a:schemeClr val="bg1"/>
                </a:solidFill>
                <a:latin typeface="Arial"/>
                <a:cs typeface="Arial"/>
              </a:defRPr>
            </a:lvl1pPr>
          </a:lstStyle>
          <a:p>
            <a:r>
              <a:rPr lang="en-US" dirty="0"/>
              <a:t>Click to edit master title style</a:t>
            </a:r>
          </a:p>
        </p:txBody>
      </p:sp>
      <p:sp>
        <p:nvSpPr>
          <p:cNvPr id="29" name="Rectangle 28"/>
          <p:cNvSpPr/>
          <p:nvPr userDrawn="1"/>
        </p:nvSpPr>
        <p:spPr>
          <a:xfrm>
            <a:off x="0" y="1073418"/>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1" name="Text Placeholder 2"/>
          <p:cNvSpPr>
            <a:spLocks noGrp="1"/>
          </p:cNvSpPr>
          <p:nvPr>
            <p:ph idx="1" hasCustomPrompt="1"/>
          </p:nvPr>
        </p:nvSpPr>
        <p:spPr>
          <a:xfrm>
            <a:off x="691765" y="1976198"/>
            <a:ext cx="10687459" cy="411980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FFFFFF"/>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32" name="Text Placeholder 19"/>
          <p:cNvSpPr>
            <a:spLocks noGrp="1"/>
          </p:cNvSpPr>
          <p:nvPr>
            <p:ph type="body" sz="quarter" idx="10" hasCustomPrompt="1"/>
          </p:nvPr>
        </p:nvSpPr>
        <p:spPr>
          <a:xfrm>
            <a:off x="6920942" y="237251"/>
            <a:ext cx="4933949" cy="336549"/>
          </a:xfrm>
        </p:spPr>
        <p:txBody>
          <a:bodyPr>
            <a:noAutofit/>
          </a:bodyPr>
          <a:lstStyle>
            <a:lvl1pPr marL="0" indent="0" algn="r">
              <a:buNone/>
              <a:defRPr sz="1100" b="0" i="0" spc="0" baseline="0">
                <a:solidFill>
                  <a:srgbClr val="A6A6A6"/>
                </a:solidFill>
                <a:latin typeface="Arial"/>
                <a:cs typeface="Arial"/>
              </a:defRPr>
            </a:lvl1pPr>
          </a:lstStyle>
          <a:p>
            <a:pPr lvl="0"/>
            <a:r>
              <a:rPr lang="en-US" dirty="0"/>
              <a:t>SECTION TITLE OR SUBTITLE</a:t>
            </a:r>
          </a:p>
        </p:txBody>
      </p:sp>
    </p:spTree>
    <p:extLst>
      <p:ext uri="{BB962C8B-B14F-4D97-AF65-F5344CB8AC3E}">
        <p14:creationId xmlns:p14="http://schemas.microsoft.com/office/powerpoint/2010/main" val="108586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photo: black">
    <p:bg>
      <p:bgPr>
        <a:solidFill>
          <a:srgbClr val="252626"/>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419881" y="0"/>
            <a:ext cx="4761255" cy="6858000"/>
          </a:xfrm>
        </p:spPr>
        <p:txBody>
          <a:bodyPr/>
          <a:lstStyle/>
          <a:p>
            <a:r>
              <a:rPr lang="en-US"/>
              <a:t>Click icon to add picture</a:t>
            </a:r>
            <a:endParaRPr lang="en-US" dirty="0"/>
          </a:p>
        </p:txBody>
      </p:sp>
      <p:sp>
        <p:nvSpPr>
          <p:cNvPr id="13" name="Rectangle 12"/>
          <p:cNvSpPr/>
          <p:nvPr userDrawn="1"/>
        </p:nvSpPr>
        <p:spPr>
          <a:xfrm>
            <a:off x="-21130" y="649067"/>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847071" y="6336172"/>
            <a:ext cx="516263"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7" name="Picture 16" descr="tab-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065" y="6401518"/>
            <a:ext cx="344276" cy="327725"/>
          </a:xfrm>
          <a:prstGeom prst="rect">
            <a:avLst/>
          </a:prstGeom>
        </p:spPr>
      </p:pic>
      <p:sp>
        <p:nvSpPr>
          <p:cNvPr id="19" name="Title Placeholder 1"/>
          <p:cNvSpPr>
            <a:spLocks noGrp="1"/>
          </p:cNvSpPr>
          <p:nvPr>
            <p:ph type="title" hasCustomPrompt="1"/>
          </p:nvPr>
        </p:nvSpPr>
        <p:spPr>
          <a:xfrm>
            <a:off x="700406" y="619182"/>
            <a:ext cx="6080772" cy="1039091"/>
          </a:xfrm>
          <a:prstGeom prst="rect">
            <a:avLst/>
          </a:prstGeom>
        </p:spPr>
        <p:txBody>
          <a:bodyPr vert="horz" lIns="91440" tIns="45720" rIns="91440" bIns="45720" rtlCol="0" anchor="ctr">
            <a:noAutofit/>
          </a:bodyPr>
          <a:lstStyle>
            <a:lvl1pPr>
              <a:defRPr sz="3200" b="1" i="0" spc="0">
                <a:solidFill>
                  <a:srgbClr val="FFFFFF"/>
                </a:solidFill>
                <a:latin typeface="Arial"/>
                <a:cs typeface="Arial"/>
              </a:defRPr>
            </a:lvl1pPr>
          </a:lstStyle>
          <a:p>
            <a:r>
              <a:rPr lang="en-US" dirty="0"/>
              <a:t>Click to edit master title style</a:t>
            </a:r>
          </a:p>
        </p:txBody>
      </p:sp>
      <p:sp>
        <p:nvSpPr>
          <p:cNvPr id="20" name="Text Placeholder 2"/>
          <p:cNvSpPr>
            <a:spLocks noGrp="1"/>
          </p:cNvSpPr>
          <p:nvPr>
            <p:ph idx="1"/>
          </p:nvPr>
        </p:nvSpPr>
        <p:spPr>
          <a:xfrm>
            <a:off x="700406" y="1922839"/>
            <a:ext cx="6080772" cy="4169990"/>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a:buChar char="•"/>
              <a:defRPr sz="1800">
                <a:solidFill>
                  <a:srgbClr val="FFFFFF"/>
                </a:solidFill>
                <a:latin typeface="Arial"/>
                <a:cs typeface="Arial"/>
              </a:defRPr>
            </a:lvl3pPr>
            <a:lvl4pPr marL="1600200" indent="-228600">
              <a:lnSpc>
                <a:spcPct val="100000"/>
              </a:lnSpc>
              <a:buFont typeface="Arial"/>
              <a:buChar char="•"/>
              <a:defRPr sz="1800">
                <a:solidFill>
                  <a:srgbClr val="FFFFFF"/>
                </a:solidFill>
                <a:latin typeface="Arial"/>
                <a:cs typeface="Arial"/>
              </a:defRPr>
            </a:lvl4pPr>
            <a:lvl5pPr marL="2057400" indent="-228600">
              <a:lnSpc>
                <a:spcPct val="100000"/>
              </a:lnSpc>
              <a:buFont typeface="Arial"/>
              <a:buChar char="•"/>
              <a:defRPr sz="18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7504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grpSp>
        <p:nvGrpSpPr>
          <p:cNvPr id="17" name="Group 16"/>
          <p:cNvGrpSpPr/>
          <p:nvPr userDrawn="1"/>
        </p:nvGrpSpPr>
        <p:grpSpPr>
          <a:xfrm>
            <a:off x="-41050" y="6336172"/>
            <a:ext cx="12304889" cy="528963"/>
            <a:chOff x="-30788" y="4661517"/>
            <a:chExt cx="9228667" cy="528963"/>
          </a:xfrm>
        </p:grpSpPr>
        <p:sp>
          <p:nvSpPr>
            <p:cNvPr id="18" name="Rectangle 17"/>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0" name="Picture 19" descr="tab-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UNIVERSITY–PURDUE UNIVERSITY</a:t>
              </a:r>
              <a:r>
                <a:rPr lang="en-US" sz="900" baseline="0" dirty="0">
                  <a:solidFill>
                    <a:srgbClr val="FFFFFF"/>
                  </a:solidFill>
                </a:rPr>
                <a:t> INDIANAPOLIS</a:t>
              </a:r>
              <a:endParaRPr lang="en-US" sz="900" dirty="0">
                <a:solidFill>
                  <a:srgbClr val="FFFFFF"/>
                </a:solidFill>
              </a:endParaRPr>
            </a:p>
          </p:txBody>
        </p:sp>
      </p:grpSp>
    </p:spTree>
    <p:extLst>
      <p:ext uri="{BB962C8B-B14F-4D97-AF65-F5344CB8AC3E}">
        <p14:creationId xmlns:p14="http://schemas.microsoft.com/office/powerpoint/2010/main" val="1709850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41050" y="6336172"/>
            <a:ext cx="12304889" cy="528963"/>
            <a:chOff x="-30788" y="4661517"/>
            <a:chExt cx="9228667" cy="528963"/>
          </a:xfrm>
        </p:grpSpPr>
        <p:sp>
          <p:nvSpPr>
            <p:cNvPr id="17" name="Rectangle 16"/>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descr="tab-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UNIVERSITY–PURDUE UNIVERSITY</a:t>
              </a:r>
              <a:r>
                <a:rPr lang="en-US" sz="900" baseline="0" dirty="0">
                  <a:solidFill>
                    <a:srgbClr val="FFFFFF"/>
                  </a:solidFill>
                </a:rPr>
                <a:t> INDIANAPOLIS</a:t>
              </a:r>
              <a:endParaRPr lang="en-US" sz="900" dirty="0">
                <a:solidFill>
                  <a:srgbClr val="FFFFFF"/>
                </a:solidFill>
              </a:endParaRPr>
            </a:p>
          </p:txBody>
        </p:sp>
      </p:grpSp>
    </p:spTree>
    <p:extLst>
      <p:ext uri="{BB962C8B-B14F-4D97-AF65-F5344CB8AC3E}">
        <p14:creationId xmlns:p14="http://schemas.microsoft.com/office/powerpoint/2010/main" val="1568712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A1710-1FD1-42B5-AFA7-931CE8C1D194}" type="datetimeFigureOut">
              <a:rPr lang="en-US" smtClean="0"/>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ED067-B6AC-47B9-B5F2-2EE7FB634FF0}" type="slidenum">
              <a:rPr lang="en-US" smtClean="0"/>
              <a:t>‹#›</a:t>
            </a:fld>
            <a:endParaRPr lang="en-US"/>
          </a:p>
        </p:txBody>
      </p:sp>
    </p:spTree>
    <p:extLst>
      <p:ext uri="{BB962C8B-B14F-4D97-AF65-F5344CB8AC3E}">
        <p14:creationId xmlns:p14="http://schemas.microsoft.com/office/powerpoint/2010/main" val="1170015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userDrawn="1">
            <p:ph idx="1"/>
          </p:nvPr>
        </p:nvSpPr>
        <p:spPr>
          <a:xfrm>
            <a:off x="715472" y="907198"/>
            <a:ext cx="10478913"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Click to edit Master text styles</a:t>
            </a:r>
          </a:p>
        </p:txBody>
      </p:sp>
      <p:sp>
        <p:nvSpPr>
          <p:cNvPr id="10" name="Rectangle 9"/>
          <p:cNvSpPr/>
          <p:nvPr userDrawn="1"/>
        </p:nvSpPr>
        <p:spPr>
          <a:xfrm>
            <a:off x="-21130" y="907198"/>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27" name="Group 26"/>
          <p:cNvGrpSpPr/>
          <p:nvPr userDrawn="1"/>
        </p:nvGrpSpPr>
        <p:grpSpPr>
          <a:xfrm>
            <a:off x="847071" y="5794350"/>
            <a:ext cx="3401656" cy="1077919"/>
            <a:chOff x="635303" y="4070963"/>
            <a:chExt cx="2551242" cy="1077919"/>
          </a:xfrm>
        </p:grpSpPr>
        <p:sp>
          <p:nvSpPr>
            <p:cNvPr id="28" name="Rectangle 27"/>
            <p:cNvSpPr/>
            <p:nvPr userDrawn="1"/>
          </p:nvSpPr>
          <p:spPr>
            <a:xfrm>
              <a:off x="635303" y="4070963"/>
              <a:ext cx="533859" cy="1077919"/>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9" name="Picture 28"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227" y="4189193"/>
              <a:ext cx="356010" cy="451859"/>
            </a:xfrm>
            <a:prstGeom prst="rect">
              <a:avLst/>
            </a:prstGeom>
          </p:spPr>
        </p:pic>
        <p:pic>
          <p:nvPicPr>
            <p:cNvPr id="30" name="Picture 29" descr="iupui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6234" y="4176250"/>
              <a:ext cx="1810311" cy="687125"/>
            </a:xfrm>
            <a:prstGeom prst="rect">
              <a:avLst/>
            </a:prstGeom>
          </p:spPr>
        </p:pic>
      </p:grpSp>
    </p:spTree>
    <p:extLst>
      <p:ext uri="{BB962C8B-B14F-4D97-AF65-F5344CB8AC3E}">
        <p14:creationId xmlns:p14="http://schemas.microsoft.com/office/powerpoint/2010/main" val="319313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fld id="{81B8F32D-D8B6-4B9E-9CBF-DCAC30B7B93D}" type="datetimeFigureOut">
              <a:rPr lang="en-US" smtClean="0"/>
              <a:t>2/27/25</a:t>
            </a:fld>
            <a:endParaRPr lang="en-US"/>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83591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81B8F32D-D8B6-4B9E-9CBF-DCAC30B7B93D}" type="datetimeFigureOut">
              <a:rPr lang="en-US" smtClean="0"/>
              <a:t>2/27/25</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405882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fld id="{81B8F32D-D8B6-4B9E-9CBF-DCAC30B7B93D}" type="datetimeFigureOut">
              <a:rPr lang="en-US" smtClean="0"/>
              <a:t>2/27/25</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4430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81B8F32D-D8B6-4B9E-9CBF-DCAC30B7B93D}" type="datetimeFigureOut">
              <a:rPr lang="en-US" smtClean="0"/>
              <a:t>2/27/25</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5466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fld id="{81B8F32D-D8B6-4B9E-9CBF-DCAC30B7B93D}" type="datetimeFigureOut">
              <a:rPr lang="en-US" smtClean="0"/>
              <a:t>2/27/25</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770091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endParaRPr lang="en-US" dirty="0"/>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fld id="{81B8F32D-D8B6-4B9E-9CBF-DCAC30B7B93D}" type="datetimeFigureOut">
              <a:rPr lang="en-US" smtClean="0"/>
              <a:t>2/27/25</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8380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fld id="{81B8F32D-D8B6-4B9E-9CBF-DCAC30B7B93D}" type="datetimeFigureOut">
              <a:rPr lang="en-US" smtClean="0"/>
              <a:t>2/27/25</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366787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fld id="{81B8F32D-D8B6-4B9E-9CBF-DCAC30B7B93D}" type="datetimeFigureOut">
              <a:rPr lang="en-US" smtClean="0"/>
              <a:t>2/27/25</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242937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fld id="{81B8F32D-D8B6-4B9E-9CBF-DCAC30B7B93D}" type="datetimeFigureOut">
              <a:rPr lang="en-US" smtClean="0"/>
              <a:t>2/27/25</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61820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A1710-1FD1-42B5-AFA7-931CE8C1D194}" type="datetimeFigureOut">
              <a:rPr lang="en-US" smtClean="0"/>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ED067-B6AC-47B9-B5F2-2EE7FB634FF0}" type="slidenum">
              <a:rPr lang="en-US" smtClean="0"/>
              <a:t>‹#›</a:t>
            </a:fld>
            <a:endParaRPr lang="en-US"/>
          </a:p>
        </p:txBody>
      </p:sp>
    </p:spTree>
    <p:extLst>
      <p:ext uri="{BB962C8B-B14F-4D97-AF65-F5344CB8AC3E}">
        <p14:creationId xmlns:p14="http://schemas.microsoft.com/office/powerpoint/2010/main" val="1674422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fld id="{81B8F32D-D8B6-4B9E-9CBF-DCAC30B7B93D}" type="datetimeFigureOut">
              <a:rPr lang="en-US" smtClean="0"/>
              <a:t>2/27/25</a:t>
            </a:fld>
            <a:endParaRPr lang="en-US"/>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8094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fld id="{81B8F32D-D8B6-4B9E-9CBF-DCAC30B7B93D}" type="datetimeFigureOut">
              <a:rPr lang="en-US" smtClean="0"/>
              <a:t>2/27/25</a:t>
            </a:fld>
            <a:endParaRPr lang="en-US"/>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945532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U.S. Department of Health &amp; Human Services - National Institutes of Health&#10;&#10;Logo for the National Center for Complementary and Integrative Health">
            <a:extLst>
              <a:ext uri="{FF2B5EF4-FFF2-40B4-BE49-F238E27FC236}">
                <a16:creationId xmlns:a16="http://schemas.microsoft.com/office/drawing/2014/main" id="{F2F6F076-56F9-F0EC-3C05-D2E8974C96C5}"/>
              </a:ext>
            </a:extLst>
          </p:cNvPr>
          <p:cNvPicPr>
            <a:picLocks noChangeAspect="1"/>
          </p:cNvPicPr>
          <p:nvPr userDrawn="1"/>
        </p:nvPicPr>
        <p:blipFill>
          <a:blip r:embed="rId2"/>
          <a:stretch>
            <a:fillRect/>
          </a:stretch>
        </p:blipFill>
        <p:spPr>
          <a:xfrm>
            <a:off x="4065058" y="1656"/>
            <a:ext cx="5436535" cy="1525648"/>
          </a:xfrm>
          <a:prstGeom prst="rect">
            <a:avLst/>
          </a:prstGeom>
        </p:spPr>
      </p:pic>
      <p:sp>
        <p:nvSpPr>
          <p:cNvPr id="2" name="Title 1">
            <a:extLst>
              <a:ext uri="{FF2B5EF4-FFF2-40B4-BE49-F238E27FC236}">
                <a16:creationId xmlns:a16="http://schemas.microsoft.com/office/drawing/2014/main" id="{0BA0332C-7D8A-48BD-B245-713BD99C6907}"/>
              </a:ext>
            </a:extLst>
          </p:cNvPr>
          <p:cNvSpPr>
            <a:spLocks noGrp="1"/>
          </p:cNvSpPr>
          <p:nvPr>
            <p:ph type="ctrTitle" hasCustomPrompt="1"/>
          </p:nvPr>
        </p:nvSpPr>
        <p:spPr>
          <a:xfrm>
            <a:off x="4266724" y="2463659"/>
            <a:ext cx="7317105" cy="2743200"/>
          </a:xfrm>
        </p:spPr>
        <p:txBody>
          <a:bodyPr lIns="0" anchor="t">
            <a:normAutofit/>
          </a:bodyPr>
          <a:lstStyle>
            <a:lvl1pPr algn="l">
              <a:lnSpc>
                <a:spcPct val="100000"/>
              </a:lnSpc>
              <a:defRPr sz="5250" b="1">
                <a:solidFill>
                  <a:schemeClr val="accent1"/>
                </a:solidFill>
                <a:latin typeface="Arial" panose="020B0604020202020204" pitchFamily="34" charset="0"/>
                <a:cs typeface="Arial" panose="020B0604020202020204" pitchFamily="34" charset="0"/>
              </a:defRPr>
            </a:lvl1pPr>
          </a:lstStyle>
          <a:p>
            <a:r>
              <a:rPr lang="en-US" dirty="0"/>
              <a:t>Click to add Title</a:t>
            </a:r>
          </a:p>
        </p:txBody>
      </p:sp>
      <p:sp>
        <p:nvSpPr>
          <p:cNvPr id="3" name="Subtitle 2">
            <a:extLst>
              <a:ext uri="{FF2B5EF4-FFF2-40B4-BE49-F238E27FC236}">
                <a16:creationId xmlns:a16="http://schemas.microsoft.com/office/drawing/2014/main" id="{CFD96669-020E-29DC-E5BD-7D1EEFE32852}"/>
              </a:ext>
            </a:extLst>
          </p:cNvPr>
          <p:cNvSpPr>
            <a:spLocks noGrp="1"/>
          </p:cNvSpPr>
          <p:nvPr>
            <p:ph type="subTitle" idx="1" hasCustomPrompt="1"/>
          </p:nvPr>
        </p:nvSpPr>
        <p:spPr>
          <a:xfrm>
            <a:off x="4279200" y="5638800"/>
            <a:ext cx="7304629" cy="609600"/>
          </a:xfrm>
        </p:spPr>
        <p:txBody>
          <a:bodyPr lIns="0">
            <a:noAutofit/>
          </a:bodyPr>
          <a:lstStyle>
            <a:lvl1pPr marL="0" indent="0" algn="l">
              <a:lnSpc>
                <a:spcPts val="2000"/>
              </a:lnSpc>
              <a:spcBef>
                <a:spcPts val="0"/>
              </a:spcBef>
              <a:buNone/>
              <a:defRPr sz="1500" b="1">
                <a:solidFill>
                  <a:schemeClr val="accent2"/>
                </a:solidFill>
                <a:latin typeface="Arial" panose="020B0604020202020204" pitchFamily="34" charset="0"/>
                <a:cs typeface="Arial" panose="020B0604020202020204" pitchFamily="34" charset="0"/>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8" indent="0" algn="ctr">
              <a:buNone/>
              <a:defRPr sz="1600"/>
            </a:lvl6pPr>
            <a:lvl7pPr marL="2742514" indent="0" algn="ctr">
              <a:buNone/>
              <a:defRPr sz="1600"/>
            </a:lvl7pPr>
            <a:lvl8pPr marL="3199600" indent="0" algn="ctr">
              <a:buNone/>
              <a:defRPr sz="1600"/>
            </a:lvl8pPr>
            <a:lvl9pPr marL="3656685" indent="0" algn="ctr">
              <a:buNone/>
              <a:defRPr sz="1600"/>
            </a:lvl9pPr>
          </a:lstStyle>
          <a:p>
            <a:r>
              <a:rPr lang="en-US" dirty="0"/>
              <a:t>Click to add presenter’s name</a:t>
            </a:r>
          </a:p>
        </p:txBody>
      </p:sp>
      <p:pic>
        <p:nvPicPr>
          <p:cNvPr id="8" name="Picture 7">
            <a:extLst>
              <a:ext uri="{FF2B5EF4-FFF2-40B4-BE49-F238E27FC236}">
                <a16:creationId xmlns:a16="http://schemas.microsoft.com/office/drawing/2014/main" id="{4E990764-0523-8291-AC90-0195677C05D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1657"/>
            <a:ext cx="4065059" cy="6858000"/>
          </a:xfrm>
          <a:prstGeom prst="rect">
            <a:avLst/>
          </a:prstGeom>
        </p:spPr>
      </p:pic>
      <p:cxnSp>
        <p:nvCxnSpPr>
          <p:cNvPr id="11" name="Straight Connector 10">
            <a:extLst>
              <a:ext uri="{FF2B5EF4-FFF2-40B4-BE49-F238E27FC236}">
                <a16:creationId xmlns:a16="http://schemas.microsoft.com/office/drawing/2014/main" id="{D78F685F-705F-26C6-CCAF-C11BA49AC28D}"/>
              </a:ext>
              <a:ext uri="{C183D7F6-B498-43B3-948B-1728B52AA6E4}">
                <adec:decorative xmlns:adec="http://schemas.microsoft.com/office/drawing/2017/decorative" val="1"/>
              </a:ext>
            </a:extLst>
          </p:cNvPr>
          <p:cNvCxnSpPr/>
          <p:nvPr userDrawn="1"/>
        </p:nvCxnSpPr>
        <p:spPr>
          <a:xfrm>
            <a:off x="4266724" y="2286000"/>
            <a:ext cx="7545765" cy="0"/>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sp>
        <p:nvSpPr>
          <p:cNvPr id="9" name="Text Placeholder 8">
            <a:extLst>
              <a:ext uri="{FF2B5EF4-FFF2-40B4-BE49-F238E27FC236}">
                <a16:creationId xmlns:a16="http://schemas.microsoft.com/office/drawing/2014/main" id="{EA4C7B64-9D27-DDFA-8BB7-0F52CF7CAB83}"/>
              </a:ext>
            </a:extLst>
          </p:cNvPr>
          <p:cNvSpPr>
            <a:spLocks noGrp="1"/>
          </p:cNvSpPr>
          <p:nvPr>
            <p:ph type="body" sz="quarter" idx="10" hasCustomPrompt="1"/>
          </p:nvPr>
        </p:nvSpPr>
        <p:spPr>
          <a:xfrm>
            <a:off x="4296261" y="1865376"/>
            <a:ext cx="7287568" cy="278892"/>
          </a:xfrm>
        </p:spPr>
        <p:txBody>
          <a:bodyPr lIns="0"/>
          <a:lstStyle>
            <a:lvl1pPr marL="0" indent="0">
              <a:buFontTx/>
              <a:buNone/>
              <a:defRPr lang="en-US" sz="1500" kern="1200" dirty="0" smtClean="0">
                <a:solidFill>
                  <a:schemeClr val="accent1"/>
                </a:solidFill>
                <a:latin typeface="Arial" panose="020B0604020202020204" pitchFamily="34" charset="0"/>
                <a:ea typeface="Tahoma" panose="020B0604030504040204" pitchFamily="34" charset="0"/>
                <a:cs typeface="Arial" panose="020B0604020202020204" pitchFamily="34" charset="0"/>
              </a:defRPr>
            </a:lvl1pPr>
          </a:lstStyle>
          <a:p>
            <a:pPr lvl="0"/>
            <a:r>
              <a:rPr lang="en-US" dirty="0"/>
              <a:t>Optional: Click to Add Date</a:t>
            </a:r>
          </a:p>
        </p:txBody>
      </p:sp>
    </p:spTree>
    <p:extLst>
      <p:ext uri="{BB962C8B-B14F-4D97-AF65-F5344CB8AC3E}">
        <p14:creationId xmlns:p14="http://schemas.microsoft.com/office/powerpoint/2010/main" val="2679086136"/>
      </p:ext>
    </p:extLst>
  </p:cSld>
  <p:clrMapOvr>
    <a:masterClrMapping/>
  </p:clrMapOvr>
  <p:extLst>
    <p:ext uri="{DCECCB84-F9BA-43D5-87BE-67443E8EF086}">
      <p15:sldGuideLst xmlns:p15="http://schemas.microsoft.com/office/powerpoint/2012/main">
        <p15:guide id="2" pos="5110">
          <p15:clr>
            <a:srgbClr val="FBAE40"/>
          </p15:clr>
        </p15:guide>
        <p15:guide id="4" pos="5374">
          <p15:clr>
            <a:srgbClr val="FBAE40"/>
          </p15:clr>
        </p15:guide>
        <p15:guide id="5" orient="horz"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C995C0-CEF3-926D-B1DB-D8A4746104B9}"/>
              </a:ext>
            </a:extLst>
          </p:cNvPr>
          <p:cNvSpPr>
            <a:spLocks noGrp="1"/>
          </p:cNvSpPr>
          <p:nvPr>
            <p:ph type="title"/>
          </p:nvPr>
        </p:nvSpPr>
        <p:spPr>
          <a:xfrm>
            <a:off x="417621" y="365125"/>
            <a:ext cx="10515600" cy="1082675"/>
          </a:xfr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B6DC04FE-4BED-7E84-1F78-635B76FCB119}"/>
              </a:ext>
            </a:extLst>
          </p:cNvPr>
          <p:cNvSpPr>
            <a:spLocks noGrp="1"/>
          </p:cNvSpPr>
          <p:nvPr>
            <p:ph idx="1" hasCustomPrompt="1"/>
          </p:nvPr>
        </p:nvSpPr>
        <p:spPr>
          <a:xfrm>
            <a:off x="417621" y="1562100"/>
            <a:ext cx="10515600" cy="45386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Logo for the National Center for Complementary and Integrative Health">
            <a:extLst>
              <a:ext uri="{FF2B5EF4-FFF2-40B4-BE49-F238E27FC236}">
                <a16:creationId xmlns:a16="http://schemas.microsoft.com/office/drawing/2014/main" id="{1B9E1B0C-079A-016B-BB0C-1AC15B7A7B9D}"/>
              </a:ext>
            </a:extLst>
          </p:cNvPr>
          <p:cNvPicPr>
            <a:picLocks noChangeAspect="1"/>
          </p:cNvPicPr>
          <p:nvPr userDrawn="1"/>
        </p:nvPicPr>
        <p:blipFill>
          <a:blip r:embed="rId2"/>
          <a:stretch>
            <a:fillRect/>
          </a:stretch>
        </p:blipFill>
        <p:spPr>
          <a:xfrm>
            <a:off x="0" y="6604064"/>
            <a:ext cx="12192127" cy="253937"/>
          </a:xfrm>
          <a:prstGeom prst="rect">
            <a:avLst/>
          </a:prstGeom>
        </p:spPr>
      </p:pic>
    </p:spTree>
    <p:extLst>
      <p:ext uri="{BB962C8B-B14F-4D97-AF65-F5344CB8AC3E}">
        <p14:creationId xmlns:p14="http://schemas.microsoft.com/office/powerpoint/2010/main" val="2684404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F81C93-0991-F3D8-3C4C-B1DEFDB16E1E}"/>
              </a:ext>
            </a:extLst>
          </p:cNvPr>
          <p:cNvSpPr>
            <a:spLocks noGrp="1"/>
          </p:cNvSpPr>
          <p:nvPr>
            <p:ph type="title"/>
          </p:nvPr>
        </p:nvSpPr>
        <p:spPr>
          <a:xfrm>
            <a:off x="417621" y="365125"/>
            <a:ext cx="10515600" cy="108267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22BC56D-19D4-26D3-C472-1CF9230DD896}"/>
              </a:ext>
            </a:extLst>
          </p:cNvPr>
          <p:cNvSpPr>
            <a:spLocks noGrp="1"/>
          </p:cNvSpPr>
          <p:nvPr>
            <p:ph idx="1" hasCustomPrompt="1"/>
          </p:nvPr>
        </p:nvSpPr>
        <p:spPr>
          <a:xfrm>
            <a:off x="417621" y="1562100"/>
            <a:ext cx="10515600" cy="45767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 for the National Center for Complementary and Integrative Health">
            <a:extLst>
              <a:ext uri="{FF2B5EF4-FFF2-40B4-BE49-F238E27FC236}">
                <a16:creationId xmlns:a16="http://schemas.microsoft.com/office/drawing/2014/main" id="{1A5189A9-03DD-01D3-256D-6B2F88CEF150}"/>
              </a:ext>
            </a:extLst>
          </p:cNvPr>
          <p:cNvPicPr>
            <a:picLocks noChangeAspect="1"/>
          </p:cNvPicPr>
          <p:nvPr userDrawn="1"/>
        </p:nvPicPr>
        <p:blipFill>
          <a:blip r:embed="rId2"/>
          <a:stretch>
            <a:fillRect/>
          </a:stretch>
        </p:blipFill>
        <p:spPr>
          <a:xfrm>
            <a:off x="0" y="6601968"/>
            <a:ext cx="12192127" cy="264516"/>
          </a:xfrm>
          <a:prstGeom prst="rect">
            <a:avLst/>
          </a:prstGeom>
        </p:spPr>
      </p:pic>
    </p:spTree>
    <p:extLst>
      <p:ext uri="{BB962C8B-B14F-4D97-AF65-F5344CB8AC3E}">
        <p14:creationId xmlns:p14="http://schemas.microsoft.com/office/powerpoint/2010/main" val="3430489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DBBA02-4399-3477-C04D-730DF9908D35}"/>
              </a:ext>
            </a:extLst>
          </p:cNvPr>
          <p:cNvSpPr>
            <a:spLocks noGrp="1"/>
          </p:cNvSpPr>
          <p:nvPr>
            <p:ph type="title"/>
          </p:nvPr>
        </p:nvSpPr>
        <p:spPr>
          <a:xfrm>
            <a:off x="417621" y="365125"/>
            <a:ext cx="10515600" cy="1082675"/>
          </a:xfrm>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5BC0E2A-3CC1-D9F1-2666-684C87907E72}"/>
              </a:ext>
            </a:extLst>
          </p:cNvPr>
          <p:cNvSpPr>
            <a:spLocks noGrp="1"/>
          </p:cNvSpPr>
          <p:nvPr>
            <p:ph type="body" sz="quarter" idx="11" hasCustomPrompt="1"/>
          </p:nvPr>
        </p:nvSpPr>
        <p:spPr>
          <a:xfrm>
            <a:off x="416251" y="1562100"/>
            <a:ext cx="10518339" cy="4572000"/>
          </a:xfrm>
        </p:spPr>
        <p:txBody>
          <a:bodyPr/>
          <a:lstStyle>
            <a:lvl1pPr marL="0" indent="0">
              <a:lnSpc>
                <a:spcPct val="100000"/>
              </a:lnSpc>
              <a:buNone/>
              <a:defRPr sz="2800"/>
            </a:lvl1pPr>
            <a:lvl2pPr marL="457085" indent="0">
              <a:buNone/>
              <a:defRPr/>
            </a:lvl2pPr>
            <a:lvl3pPr marL="914172" indent="0">
              <a:buNone/>
              <a:defRPr/>
            </a:lvl3pPr>
            <a:lvl4pPr marL="1371257" indent="0">
              <a:buNone/>
              <a:defRPr/>
            </a:lvl4pPr>
            <a:lvl5pPr marL="1828342" indent="0">
              <a:buNone/>
              <a:defRPr/>
            </a:lvl5pPr>
          </a:lstStyle>
          <a:p>
            <a:pPr marL="0" marR="0" lvl="0" indent="0" algn="l" defTabSz="914172" rtl="0" eaLnBrk="1" fontAlgn="t" latinLnBrk="0" hangingPunct="1">
              <a:lnSpc>
                <a:spcPct val="100000"/>
              </a:lnSpc>
              <a:spcBef>
                <a:spcPts val="1000"/>
              </a:spcBef>
              <a:spcAft>
                <a:spcPts val="0"/>
              </a:spcAft>
              <a:buClrTx/>
              <a:buSzTx/>
              <a:buFont typeface="Arial" panose="020B0604020202020204" pitchFamily="34" charset="0"/>
              <a:buNone/>
              <a:tabLst/>
              <a:defRPr/>
            </a:pPr>
            <a:r>
              <a:rPr lang="en-US" dirty="0"/>
              <a:t>Click to add text</a:t>
            </a:r>
          </a:p>
        </p:txBody>
      </p:sp>
      <p:pic>
        <p:nvPicPr>
          <p:cNvPr id="10" name="Picture 9" descr="Logo for the National Center for Complementary and Integrative Health">
            <a:extLst>
              <a:ext uri="{FF2B5EF4-FFF2-40B4-BE49-F238E27FC236}">
                <a16:creationId xmlns:a16="http://schemas.microsoft.com/office/drawing/2014/main" id="{A816F93E-C944-7A6A-BF4D-0B077832D62B}"/>
              </a:ext>
            </a:extLst>
          </p:cNvPr>
          <p:cNvPicPr>
            <a:picLocks noChangeAspect="1"/>
          </p:cNvPicPr>
          <p:nvPr userDrawn="1"/>
        </p:nvPicPr>
        <p:blipFill>
          <a:blip r:embed="rId2"/>
          <a:stretch>
            <a:fillRect/>
          </a:stretch>
        </p:blipFill>
        <p:spPr>
          <a:xfrm>
            <a:off x="0" y="6604064"/>
            <a:ext cx="12192127" cy="253937"/>
          </a:xfrm>
          <a:prstGeom prst="rect">
            <a:avLst/>
          </a:prstGeom>
        </p:spPr>
      </p:pic>
    </p:spTree>
    <p:extLst>
      <p:ext uri="{BB962C8B-B14F-4D97-AF65-F5344CB8AC3E}">
        <p14:creationId xmlns:p14="http://schemas.microsoft.com/office/powerpoint/2010/main" val="1290964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B800CF-9BD1-91D4-FFDE-E074A1E6ADDE}"/>
              </a:ext>
            </a:extLst>
          </p:cNvPr>
          <p:cNvSpPr>
            <a:spLocks noGrp="1"/>
          </p:cNvSpPr>
          <p:nvPr>
            <p:ph type="title"/>
          </p:nvPr>
        </p:nvSpPr>
        <p:spPr>
          <a:xfrm>
            <a:off x="417621" y="365125"/>
            <a:ext cx="10515600" cy="1082675"/>
          </a:xfrm>
        </p:spPr>
        <p:txBody>
          <a:bodyPr/>
          <a:lstStyle/>
          <a:p>
            <a:r>
              <a:rPr lang="en-US" dirty="0"/>
              <a:t>Click to edit Master title style</a:t>
            </a:r>
          </a:p>
        </p:txBody>
      </p:sp>
      <p:sp>
        <p:nvSpPr>
          <p:cNvPr id="4" name="Text Placeholder 3">
            <a:extLst>
              <a:ext uri="{FF2B5EF4-FFF2-40B4-BE49-F238E27FC236}">
                <a16:creationId xmlns:a16="http://schemas.microsoft.com/office/drawing/2014/main" id="{E87C41FA-62FC-CA29-78D9-C8676E370B5B}"/>
              </a:ext>
            </a:extLst>
          </p:cNvPr>
          <p:cNvSpPr>
            <a:spLocks noGrp="1"/>
          </p:cNvSpPr>
          <p:nvPr>
            <p:ph type="body" sz="quarter" idx="10" hasCustomPrompt="1"/>
          </p:nvPr>
        </p:nvSpPr>
        <p:spPr>
          <a:xfrm>
            <a:off x="417621" y="1562100"/>
            <a:ext cx="10518339" cy="4533900"/>
          </a:xfrm>
        </p:spPr>
        <p:txBody>
          <a:bodyPr/>
          <a:lstStyle>
            <a:lvl1pPr marL="0" indent="0">
              <a:lnSpc>
                <a:spcPct val="100000"/>
              </a:lnSpc>
              <a:buNone/>
              <a:defRPr sz="2800"/>
            </a:lvl1pPr>
            <a:lvl2pPr marL="457085" indent="0">
              <a:buNone/>
              <a:defRPr/>
            </a:lvl2pPr>
            <a:lvl3pPr marL="914172" indent="0">
              <a:buNone/>
              <a:defRPr/>
            </a:lvl3pPr>
            <a:lvl4pPr marL="1371257" indent="0">
              <a:buNone/>
              <a:defRPr/>
            </a:lvl4pPr>
            <a:lvl5pPr marL="1828342" indent="0">
              <a:buNone/>
              <a:defRPr/>
            </a:lvl5pPr>
          </a:lstStyle>
          <a:p>
            <a:pPr lvl="0"/>
            <a:r>
              <a:rPr lang="en-US" dirty="0"/>
              <a:t>Click to add text</a:t>
            </a:r>
          </a:p>
        </p:txBody>
      </p:sp>
      <p:pic>
        <p:nvPicPr>
          <p:cNvPr id="10" name="Picture 9" descr="Logo for the National Center for Complementary and Integrative Health">
            <a:extLst>
              <a:ext uri="{FF2B5EF4-FFF2-40B4-BE49-F238E27FC236}">
                <a16:creationId xmlns:a16="http://schemas.microsoft.com/office/drawing/2014/main" id="{79A846F9-6600-CF06-2D0A-D78DF7ACFC6F}"/>
              </a:ext>
            </a:extLst>
          </p:cNvPr>
          <p:cNvPicPr>
            <a:picLocks noChangeAspect="1"/>
          </p:cNvPicPr>
          <p:nvPr userDrawn="1"/>
        </p:nvPicPr>
        <p:blipFill>
          <a:blip r:embed="rId2"/>
          <a:stretch>
            <a:fillRect/>
          </a:stretch>
        </p:blipFill>
        <p:spPr>
          <a:xfrm>
            <a:off x="-1588" y="6601968"/>
            <a:ext cx="12192127" cy="264516"/>
          </a:xfrm>
          <a:prstGeom prst="rect">
            <a:avLst/>
          </a:prstGeom>
        </p:spPr>
      </p:pic>
    </p:spTree>
    <p:extLst>
      <p:ext uri="{BB962C8B-B14F-4D97-AF65-F5344CB8AC3E}">
        <p14:creationId xmlns:p14="http://schemas.microsoft.com/office/powerpoint/2010/main" val="559224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053DD9-670D-9F9D-2A02-2F964E8ED2F1}"/>
              </a:ext>
            </a:extLst>
          </p:cNvPr>
          <p:cNvSpPr>
            <a:spLocks noGrp="1"/>
          </p:cNvSpPr>
          <p:nvPr>
            <p:ph type="title"/>
          </p:nvPr>
        </p:nvSpPr>
        <p:spPr>
          <a:xfrm>
            <a:off x="417621" y="365125"/>
            <a:ext cx="10515600" cy="1082675"/>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C69F5235-FD57-47C2-32FC-E2FB31699487}"/>
              </a:ext>
            </a:extLst>
          </p:cNvPr>
          <p:cNvSpPr>
            <a:spLocks noGrp="1"/>
          </p:cNvSpPr>
          <p:nvPr>
            <p:ph sz="half" idx="1" hasCustomPrompt="1"/>
          </p:nvPr>
        </p:nvSpPr>
        <p:spPr>
          <a:xfrm>
            <a:off x="420361" y="1562100"/>
            <a:ext cx="5181600" cy="4351338"/>
          </a:xfrm>
        </p:spPr>
        <p:txBody>
          <a:bodyPr>
            <a:noAutofit/>
          </a:bodyPr>
          <a:lstStyle>
            <a:lvl1pPr marL="0" indent="0">
              <a:lnSpc>
                <a:spcPct val="100000"/>
              </a:lnSpc>
              <a:buFont typeface="Arial" panose="020B0604020202020204" pitchFamily="34" charset="0"/>
              <a:buNone/>
              <a:defRPr sz="2800"/>
            </a:lvl1pPr>
            <a:lvl2pPr marL="457085" indent="0">
              <a:buNone/>
              <a:defRPr/>
            </a:lvl2pPr>
            <a:lvl3pPr marL="914172" indent="0">
              <a:buNone/>
              <a:defRPr/>
            </a:lvl3pPr>
            <a:lvl4pPr marL="1371257" indent="0">
              <a:buNone/>
              <a:defRPr/>
            </a:lvl4pPr>
            <a:lvl5pPr marL="1828342" indent="0">
              <a:buNone/>
              <a:defRPr/>
            </a:lvl5pPr>
          </a:lstStyle>
          <a:p>
            <a:pPr lvl="0"/>
            <a:r>
              <a:rPr lang="en-US" dirty="0"/>
              <a:t>Click to add text</a:t>
            </a:r>
          </a:p>
        </p:txBody>
      </p:sp>
      <p:sp>
        <p:nvSpPr>
          <p:cNvPr id="12" name="Content Placeholder 3">
            <a:extLst>
              <a:ext uri="{FF2B5EF4-FFF2-40B4-BE49-F238E27FC236}">
                <a16:creationId xmlns:a16="http://schemas.microsoft.com/office/drawing/2014/main" id="{1B776908-DE72-28AD-E8CB-08D1D4A4900F}"/>
              </a:ext>
            </a:extLst>
          </p:cNvPr>
          <p:cNvSpPr>
            <a:spLocks noGrp="1"/>
          </p:cNvSpPr>
          <p:nvPr>
            <p:ph sz="half" idx="2" hasCustomPrompt="1"/>
          </p:nvPr>
        </p:nvSpPr>
        <p:spPr>
          <a:xfrm>
            <a:off x="5754360" y="1562100"/>
            <a:ext cx="5181600" cy="4351338"/>
          </a:xfrm>
        </p:spPr>
        <p:txBody>
          <a:bodyPr>
            <a:noAutofit/>
          </a:bodyPr>
          <a:lstStyle>
            <a:lvl1pPr marL="0" indent="0">
              <a:lnSpc>
                <a:spcPct val="100000"/>
              </a:lnSpc>
              <a:buNone/>
              <a:defRPr sz="2800"/>
            </a:lvl1pPr>
            <a:lvl2pPr marL="457085" indent="0">
              <a:buNone/>
              <a:defRPr/>
            </a:lvl2pPr>
            <a:lvl3pPr marL="914172" indent="0">
              <a:buNone/>
              <a:defRPr/>
            </a:lvl3pPr>
            <a:lvl4pPr marL="1371257" indent="0">
              <a:buNone/>
              <a:defRPr/>
            </a:lvl4pPr>
            <a:lvl5pPr marL="1828342" indent="0">
              <a:buNone/>
              <a:defRPr/>
            </a:lvl5pPr>
          </a:lstStyle>
          <a:p>
            <a:pPr lvl="0"/>
            <a:r>
              <a:rPr lang="en-US" dirty="0"/>
              <a:t>Click to add text</a:t>
            </a:r>
          </a:p>
        </p:txBody>
      </p:sp>
      <p:pic>
        <p:nvPicPr>
          <p:cNvPr id="15" name="Picture 14" descr="Logo for the National Center for Complementary and Integrative Health">
            <a:extLst>
              <a:ext uri="{FF2B5EF4-FFF2-40B4-BE49-F238E27FC236}">
                <a16:creationId xmlns:a16="http://schemas.microsoft.com/office/drawing/2014/main" id="{7B03CA7D-EE3D-5EB0-5705-8C3D64371D5D}"/>
              </a:ext>
            </a:extLst>
          </p:cNvPr>
          <p:cNvPicPr>
            <a:picLocks noChangeAspect="1"/>
          </p:cNvPicPr>
          <p:nvPr userDrawn="1"/>
        </p:nvPicPr>
        <p:blipFill>
          <a:blip r:embed="rId2"/>
          <a:stretch>
            <a:fillRect/>
          </a:stretch>
        </p:blipFill>
        <p:spPr>
          <a:xfrm>
            <a:off x="-127" y="6604064"/>
            <a:ext cx="12192127" cy="253937"/>
          </a:xfrm>
          <a:prstGeom prst="rect">
            <a:avLst/>
          </a:prstGeom>
        </p:spPr>
      </p:pic>
    </p:spTree>
    <p:extLst>
      <p:ext uri="{BB962C8B-B14F-4D97-AF65-F5344CB8AC3E}">
        <p14:creationId xmlns:p14="http://schemas.microsoft.com/office/powerpoint/2010/main" val="557673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5C1D03-AC84-3016-1CFC-DBAECB2D2EF1}"/>
              </a:ext>
            </a:extLst>
          </p:cNvPr>
          <p:cNvSpPr>
            <a:spLocks noGrp="1"/>
          </p:cNvSpPr>
          <p:nvPr>
            <p:ph type="title"/>
          </p:nvPr>
        </p:nvSpPr>
        <p:spPr>
          <a:xfrm>
            <a:off x="417621" y="365125"/>
            <a:ext cx="10515600" cy="108267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64D0519-D1E9-4EF3-70FF-5586F0DC6377}"/>
              </a:ext>
            </a:extLst>
          </p:cNvPr>
          <p:cNvSpPr>
            <a:spLocks noGrp="1"/>
          </p:cNvSpPr>
          <p:nvPr>
            <p:ph sz="half" idx="1" hasCustomPrompt="1"/>
          </p:nvPr>
        </p:nvSpPr>
        <p:spPr>
          <a:xfrm>
            <a:off x="420361" y="1561704"/>
            <a:ext cx="5181600" cy="4351338"/>
          </a:xfrm>
        </p:spPr>
        <p:txBody>
          <a:bodyPr>
            <a:noAutofit/>
          </a:bodyPr>
          <a:lstStyle>
            <a:lvl1pPr marL="0" indent="0">
              <a:lnSpc>
                <a:spcPct val="100000"/>
              </a:lnSpc>
              <a:buFont typeface="Arial" panose="020B0604020202020204" pitchFamily="34" charset="0"/>
              <a:buNone/>
              <a:defRPr sz="2800"/>
            </a:lvl1pPr>
            <a:lvl2pPr marL="457085" indent="0">
              <a:buNone/>
              <a:defRPr/>
            </a:lvl2pPr>
            <a:lvl3pPr marL="914172" indent="0">
              <a:buNone/>
              <a:defRPr/>
            </a:lvl3pPr>
            <a:lvl4pPr marL="1371257" indent="0">
              <a:buNone/>
              <a:defRPr/>
            </a:lvl4pPr>
            <a:lvl5pPr marL="1828342" indent="0">
              <a:buNone/>
              <a:defRPr/>
            </a:lvl5pPr>
          </a:lstStyle>
          <a:p>
            <a:pPr lvl="0"/>
            <a:r>
              <a:rPr lang="en-US" dirty="0"/>
              <a:t>Click to add text</a:t>
            </a:r>
          </a:p>
        </p:txBody>
      </p:sp>
      <p:sp>
        <p:nvSpPr>
          <p:cNvPr id="4" name="Content Placeholder 3">
            <a:extLst>
              <a:ext uri="{FF2B5EF4-FFF2-40B4-BE49-F238E27FC236}">
                <a16:creationId xmlns:a16="http://schemas.microsoft.com/office/drawing/2014/main" id="{0E14999B-EF36-40A1-E448-B15DD7DEE596}"/>
              </a:ext>
            </a:extLst>
          </p:cNvPr>
          <p:cNvSpPr>
            <a:spLocks noGrp="1"/>
          </p:cNvSpPr>
          <p:nvPr>
            <p:ph sz="half" idx="2" hasCustomPrompt="1"/>
          </p:nvPr>
        </p:nvSpPr>
        <p:spPr>
          <a:xfrm>
            <a:off x="5754360" y="1561704"/>
            <a:ext cx="5181600" cy="4351338"/>
          </a:xfrm>
        </p:spPr>
        <p:txBody>
          <a:bodyPr>
            <a:noAutofit/>
          </a:bodyPr>
          <a:lstStyle>
            <a:lvl1pPr marL="0" indent="0">
              <a:lnSpc>
                <a:spcPct val="100000"/>
              </a:lnSpc>
              <a:buNone/>
              <a:defRPr sz="2800"/>
            </a:lvl1pPr>
            <a:lvl2pPr marL="457085" indent="0">
              <a:buNone/>
              <a:defRPr/>
            </a:lvl2pPr>
            <a:lvl3pPr marL="914172" indent="0">
              <a:buNone/>
              <a:defRPr/>
            </a:lvl3pPr>
            <a:lvl4pPr marL="1371257" indent="0">
              <a:buNone/>
              <a:defRPr/>
            </a:lvl4pPr>
            <a:lvl5pPr marL="1828342" indent="0">
              <a:buNone/>
              <a:defRPr/>
            </a:lvl5pPr>
          </a:lstStyle>
          <a:p>
            <a:pPr lvl="0"/>
            <a:r>
              <a:rPr lang="en-US" dirty="0"/>
              <a:t>Click to add text</a:t>
            </a:r>
          </a:p>
        </p:txBody>
      </p:sp>
      <p:pic>
        <p:nvPicPr>
          <p:cNvPr id="12" name="Picture 11" descr="Logo for the National Center for Complementary and Integrative Health">
            <a:extLst>
              <a:ext uri="{FF2B5EF4-FFF2-40B4-BE49-F238E27FC236}">
                <a16:creationId xmlns:a16="http://schemas.microsoft.com/office/drawing/2014/main" id="{DBE56ECD-A19C-3338-9607-B2646A3B4FCE}"/>
              </a:ext>
            </a:extLst>
          </p:cNvPr>
          <p:cNvPicPr>
            <a:picLocks noChangeAspect="1"/>
          </p:cNvPicPr>
          <p:nvPr userDrawn="1"/>
        </p:nvPicPr>
        <p:blipFill>
          <a:blip r:embed="rId2"/>
          <a:stretch>
            <a:fillRect/>
          </a:stretch>
        </p:blipFill>
        <p:spPr>
          <a:xfrm>
            <a:off x="0" y="6606779"/>
            <a:ext cx="12164688" cy="263921"/>
          </a:xfrm>
          <a:prstGeom prst="rect">
            <a:avLst/>
          </a:prstGeom>
        </p:spPr>
      </p:pic>
    </p:spTree>
    <p:extLst>
      <p:ext uri="{BB962C8B-B14F-4D97-AF65-F5344CB8AC3E}">
        <p14:creationId xmlns:p14="http://schemas.microsoft.com/office/powerpoint/2010/main" val="478139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ind and Body sectio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9484B99-648F-2CF7-E7B3-C7278DD2F99A}"/>
              </a:ext>
            </a:extLst>
          </p:cNvPr>
          <p:cNvSpPr>
            <a:spLocks noGrp="1"/>
          </p:cNvSpPr>
          <p:nvPr>
            <p:ph type="ctrTitle" hasCustomPrompt="1"/>
          </p:nvPr>
        </p:nvSpPr>
        <p:spPr>
          <a:xfrm>
            <a:off x="4266724" y="2514600"/>
            <a:ext cx="7317105" cy="2743200"/>
          </a:xfrm>
        </p:spPr>
        <p:txBody>
          <a:bodyPr lIns="0" anchor="t">
            <a:normAutofit/>
          </a:bodyPr>
          <a:lstStyle>
            <a:lvl1pPr algn="l">
              <a:lnSpc>
                <a:spcPct val="100000"/>
              </a:lnSpc>
              <a:defRPr sz="4400" b="1">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13" name="Subtitle 2">
            <a:extLst>
              <a:ext uri="{FF2B5EF4-FFF2-40B4-BE49-F238E27FC236}">
                <a16:creationId xmlns:a16="http://schemas.microsoft.com/office/drawing/2014/main" id="{7E157B93-B989-14B8-5B62-B0ACE12A416E}"/>
              </a:ext>
            </a:extLst>
          </p:cNvPr>
          <p:cNvSpPr>
            <a:spLocks noGrp="1"/>
          </p:cNvSpPr>
          <p:nvPr>
            <p:ph type="subTitle" idx="1" hasCustomPrompt="1"/>
          </p:nvPr>
        </p:nvSpPr>
        <p:spPr>
          <a:xfrm>
            <a:off x="4279200" y="5638800"/>
            <a:ext cx="7304629" cy="609600"/>
          </a:xfrm>
        </p:spPr>
        <p:txBody>
          <a:bodyPr lIns="0">
            <a:noAutofit/>
          </a:bodyPr>
          <a:lstStyle>
            <a:lvl1pPr marL="0" indent="0" algn="l">
              <a:lnSpc>
                <a:spcPts val="2000"/>
              </a:lnSpc>
              <a:spcBef>
                <a:spcPts val="0"/>
              </a:spcBef>
              <a:buNone/>
              <a:defRPr sz="1500" b="1">
                <a:solidFill>
                  <a:schemeClr val="accent2"/>
                </a:solidFill>
                <a:latin typeface="Arial" panose="020B0604020202020204" pitchFamily="34" charset="0"/>
                <a:cs typeface="Arial" panose="020B0604020202020204" pitchFamily="34" charset="0"/>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8" indent="0" algn="ctr">
              <a:buNone/>
              <a:defRPr sz="1600"/>
            </a:lvl6pPr>
            <a:lvl7pPr marL="2742514" indent="0" algn="ctr">
              <a:buNone/>
              <a:defRPr sz="1600"/>
            </a:lvl7pPr>
            <a:lvl8pPr marL="3199600" indent="0" algn="ctr">
              <a:buNone/>
              <a:defRPr sz="1600"/>
            </a:lvl8pPr>
            <a:lvl9pPr marL="3656685" indent="0" algn="ctr">
              <a:buNone/>
              <a:defRPr sz="1600"/>
            </a:lvl9pPr>
          </a:lstStyle>
          <a:p>
            <a:r>
              <a:rPr lang="en-US" dirty="0"/>
              <a:t>Optional Section Subtitle</a:t>
            </a:r>
          </a:p>
        </p:txBody>
      </p:sp>
      <p:sp>
        <p:nvSpPr>
          <p:cNvPr id="2" name="Text Placeholder 8">
            <a:extLst>
              <a:ext uri="{FF2B5EF4-FFF2-40B4-BE49-F238E27FC236}">
                <a16:creationId xmlns:a16="http://schemas.microsoft.com/office/drawing/2014/main" id="{4CA5532E-0C52-B556-8427-6BC46AC6574B}"/>
              </a:ext>
            </a:extLst>
          </p:cNvPr>
          <p:cNvSpPr>
            <a:spLocks noGrp="1"/>
          </p:cNvSpPr>
          <p:nvPr>
            <p:ph type="body" sz="quarter" idx="10" hasCustomPrompt="1"/>
          </p:nvPr>
        </p:nvSpPr>
        <p:spPr>
          <a:xfrm>
            <a:off x="4266787" y="1865376"/>
            <a:ext cx="7317042" cy="278892"/>
          </a:xfrm>
        </p:spPr>
        <p:txBody>
          <a:bodyPr lIns="0"/>
          <a:lstStyle>
            <a:lvl1pPr marL="0" indent="0">
              <a:buFontTx/>
              <a:buNone/>
              <a:defRPr lang="en-US" sz="1500" kern="1200" dirty="0" smtClean="0">
                <a:solidFill>
                  <a:schemeClr val="accent1"/>
                </a:solidFill>
                <a:latin typeface="Arial" panose="020B0604020202020204" pitchFamily="34" charset="0"/>
                <a:ea typeface="Tahoma" panose="020B0604030504040204" pitchFamily="34" charset="0"/>
                <a:cs typeface="Arial" panose="020B0604020202020204" pitchFamily="34" charset="0"/>
              </a:defRPr>
            </a:lvl1pPr>
          </a:lstStyle>
          <a:p>
            <a:pPr lvl="0"/>
            <a:r>
              <a:rPr lang="en-US" dirty="0"/>
              <a:t>Optional Tagline</a:t>
            </a:r>
          </a:p>
        </p:txBody>
      </p:sp>
      <p:pic>
        <p:nvPicPr>
          <p:cNvPr id="21" name="Picture 20" descr="Logo for the National Center for Complementary and Integrative Health">
            <a:extLst>
              <a:ext uri="{FF2B5EF4-FFF2-40B4-BE49-F238E27FC236}">
                <a16:creationId xmlns:a16="http://schemas.microsoft.com/office/drawing/2014/main" id="{7DE8DB0B-5430-AC06-616C-4033B1E1EEDF}"/>
              </a:ext>
            </a:extLst>
          </p:cNvPr>
          <p:cNvPicPr>
            <a:picLocks noChangeAspect="1"/>
          </p:cNvPicPr>
          <p:nvPr userDrawn="1"/>
        </p:nvPicPr>
        <p:blipFill>
          <a:blip r:embed="rId2"/>
          <a:stretch>
            <a:fillRect/>
          </a:stretch>
        </p:blipFill>
        <p:spPr>
          <a:xfrm>
            <a:off x="3999954" y="0"/>
            <a:ext cx="4161604" cy="640080"/>
          </a:xfrm>
          <a:prstGeom prst="rect">
            <a:avLst/>
          </a:prstGeom>
        </p:spPr>
      </p:pic>
      <p:cxnSp>
        <p:nvCxnSpPr>
          <p:cNvPr id="16" name="Straight Connector 15">
            <a:extLst>
              <a:ext uri="{FF2B5EF4-FFF2-40B4-BE49-F238E27FC236}">
                <a16:creationId xmlns:a16="http://schemas.microsoft.com/office/drawing/2014/main" id="{FB5DA4C9-3A55-95B2-75F9-2ADBC1D49DAA}"/>
              </a:ext>
            </a:extLst>
          </p:cNvPr>
          <p:cNvCxnSpPr/>
          <p:nvPr userDrawn="1"/>
        </p:nvCxnSpPr>
        <p:spPr>
          <a:xfrm>
            <a:off x="4266724" y="2286000"/>
            <a:ext cx="7545765" cy="0"/>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pic>
        <p:nvPicPr>
          <p:cNvPr id="19" name="Picture 18">
            <a:extLst>
              <a:ext uri="{FF2B5EF4-FFF2-40B4-BE49-F238E27FC236}">
                <a16:creationId xmlns:a16="http://schemas.microsoft.com/office/drawing/2014/main" id="{9383DB44-8A25-09EE-2D31-AA1F8F86BDF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588" y="0"/>
            <a:ext cx="4065059" cy="6858000"/>
          </a:xfrm>
          <a:prstGeom prst="rect">
            <a:avLst/>
          </a:prstGeom>
        </p:spPr>
      </p:pic>
    </p:spTree>
    <p:extLst>
      <p:ext uri="{BB962C8B-B14F-4D97-AF65-F5344CB8AC3E}">
        <p14:creationId xmlns:p14="http://schemas.microsoft.com/office/powerpoint/2010/main" val="2590246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BA1710-1FD1-42B5-AFA7-931CE8C1D194}" type="datetimeFigureOut">
              <a:rPr lang="en-US" smtClean="0"/>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ED067-B6AC-47B9-B5F2-2EE7FB634FF0}" type="slidenum">
              <a:rPr lang="en-US" smtClean="0"/>
              <a:t>‹#›</a:t>
            </a:fld>
            <a:endParaRPr lang="en-US"/>
          </a:p>
        </p:txBody>
      </p:sp>
    </p:spTree>
    <p:extLst>
      <p:ext uri="{BB962C8B-B14F-4D97-AF65-F5344CB8AC3E}">
        <p14:creationId xmlns:p14="http://schemas.microsoft.com/office/powerpoint/2010/main" val="17600679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atural Products sec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6AFA0F-5A43-0513-62AF-10CFB9690ED0}"/>
              </a:ext>
            </a:extLst>
          </p:cNvPr>
          <p:cNvSpPr>
            <a:spLocks noGrp="1"/>
          </p:cNvSpPr>
          <p:nvPr>
            <p:ph type="ctrTitle" hasCustomPrompt="1"/>
          </p:nvPr>
        </p:nvSpPr>
        <p:spPr>
          <a:xfrm>
            <a:off x="4266724" y="2514600"/>
            <a:ext cx="7317105" cy="2743200"/>
          </a:xfrm>
        </p:spPr>
        <p:txBody>
          <a:bodyPr lIns="0" anchor="t">
            <a:normAutofit/>
          </a:bodyPr>
          <a:lstStyle>
            <a:lvl1pPr algn="l">
              <a:lnSpc>
                <a:spcPct val="100000"/>
              </a:lnSpc>
              <a:defRPr sz="4400" b="1">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8" name="Subtitle 2">
            <a:extLst>
              <a:ext uri="{FF2B5EF4-FFF2-40B4-BE49-F238E27FC236}">
                <a16:creationId xmlns:a16="http://schemas.microsoft.com/office/drawing/2014/main" id="{FE97B941-627B-F6F8-8D95-7A95BCAB9CDB}"/>
              </a:ext>
            </a:extLst>
          </p:cNvPr>
          <p:cNvSpPr>
            <a:spLocks noGrp="1"/>
          </p:cNvSpPr>
          <p:nvPr>
            <p:ph type="subTitle" idx="1" hasCustomPrompt="1"/>
          </p:nvPr>
        </p:nvSpPr>
        <p:spPr>
          <a:xfrm>
            <a:off x="4279200" y="5638800"/>
            <a:ext cx="7304629" cy="609600"/>
          </a:xfrm>
        </p:spPr>
        <p:txBody>
          <a:bodyPr lIns="0">
            <a:noAutofit/>
          </a:bodyPr>
          <a:lstStyle>
            <a:lvl1pPr marL="0" indent="0" algn="l">
              <a:lnSpc>
                <a:spcPts val="2000"/>
              </a:lnSpc>
              <a:spcBef>
                <a:spcPts val="0"/>
              </a:spcBef>
              <a:buNone/>
              <a:defRPr sz="1500" b="1">
                <a:solidFill>
                  <a:schemeClr val="accent2"/>
                </a:solidFill>
                <a:latin typeface="Arial" panose="020B0604020202020204" pitchFamily="34" charset="0"/>
                <a:cs typeface="Arial" panose="020B0604020202020204" pitchFamily="34" charset="0"/>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8" indent="0" algn="ctr">
              <a:buNone/>
              <a:defRPr sz="1600"/>
            </a:lvl6pPr>
            <a:lvl7pPr marL="2742514" indent="0" algn="ctr">
              <a:buNone/>
              <a:defRPr sz="1600"/>
            </a:lvl7pPr>
            <a:lvl8pPr marL="3199600" indent="0" algn="ctr">
              <a:buNone/>
              <a:defRPr sz="1600"/>
            </a:lvl8pPr>
            <a:lvl9pPr marL="3656685" indent="0" algn="ctr">
              <a:buNone/>
              <a:defRPr sz="1600"/>
            </a:lvl9pPr>
          </a:lstStyle>
          <a:p>
            <a:r>
              <a:rPr lang="en-US" dirty="0"/>
              <a:t>Optional Section Subtitle</a:t>
            </a:r>
          </a:p>
        </p:txBody>
      </p:sp>
      <p:sp>
        <p:nvSpPr>
          <p:cNvPr id="2" name="Text Placeholder 8">
            <a:extLst>
              <a:ext uri="{FF2B5EF4-FFF2-40B4-BE49-F238E27FC236}">
                <a16:creationId xmlns:a16="http://schemas.microsoft.com/office/drawing/2014/main" id="{CAA3E39F-42C5-14D1-E4AF-B6478A27D94D}"/>
              </a:ext>
            </a:extLst>
          </p:cNvPr>
          <p:cNvSpPr>
            <a:spLocks noGrp="1"/>
          </p:cNvSpPr>
          <p:nvPr>
            <p:ph type="body" sz="quarter" idx="10" hasCustomPrompt="1"/>
          </p:nvPr>
        </p:nvSpPr>
        <p:spPr>
          <a:xfrm>
            <a:off x="4266787" y="1865376"/>
            <a:ext cx="7317042" cy="278892"/>
          </a:xfrm>
        </p:spPr>
        <p:txBody>
          <a:bodyPr lIns="0"/>
          <a:lstStyle>
            <a:lvl1pPr marL="0" indent="0">
              <a:buFontTx/>
              <a:buNone/>
              <a:defRPr lang="en-US" sz="1500" kern="1200" dirty="0" smtClean="0">
                <a:solidFill>
                  <a:schemeClr val="accent1"/>
                </a:solidFill>
                <a:latin typeface="Arial" panose="020B0604020202020204" pitchFamily="34" charset="0"/>
                <a:ea typeface="Tahoma" panose="020B0604030504040204" pitchFamily="34" charset="0"/>
                <a:cs typeface="Arial" panose="020B0604020202020204" pitchFamily="34" charset="0"/>
              </a:defRPr>
            </a:lvl1pPr>
          </a:lstStyle>
          <a:p>
            <a:pPr lvl="0"/>
            <a:r>
              <a:rPr lang="en-US" dirty="0"/>
              <a:t>Optional Tagline</a:t>
            </a:r>
          </a:p>
        </p:txBody>
      </p:sp>
      <p:pic>
        <p:nvPicPr>
          <p:cNvPr id="6" name="Picture 5" descr="Logo for the National Center for Complementary and Integrative Health">
            <a:extLst>
              <a:ext uri="{FF2B5EF4-FFF2-40B4-BE49-F238E27FC236}">
                <a16:creationId xmlns:a16="http://schemas.microsoft.com/office/drawing/2014/main" id="{C293A810-B0F6-7556-D56C-85BEB02C1EC0}"/>
              </a:ext>
            </a:extLst>
          </p:cNvPr>
          <p:cNvPicPr>
            <a:picLocks noChangeAspect="1"/>
          </p:cNvPicPr>
          <p:nvPr userDrawn="1"/>
        </p:nvPicPr>
        <p:blipFill>
          <a:blip r:embed="rId2"/>
          <a:stretch>
            <a:fillRect/>
          </a:stretch>
        </p:blipFill>
        <p:spPr>
          <a:xfrm>
            <a:off x="3999954" y="0"/>
            <a:ext cx="4161604" cy="640080"/>
          </a:xfrm>
          <a:prstGeom prst="rect">
            <a:avLst/>
          </a:prstGeom>
        </p:spPr>
      </p:pic>
      <p:cxnSp>
        <p:nvCxnSpPr>
          <p:cNvPr id="10" name="Straight Connector 9">
            <a:extLst>
              <a:ext uri="{FF2B5EF4-FFF2-40B4-BE49-F238E27FC236}">
                <a16:creationId xmlns:a16="http://schemas.microsoft.com/office/drawing/2014/main" id="{31F67415-CF53-31F1-6888-7496AE8FD62C}"/>
              </a:ext>
            </a:extLst>
          </p:cNvPr>
          <p:cNvCxnSpPr/>
          <p:nvPr userDrawn="1"/>
        </p:nvCxnSpPr>
        <p:spPr>
          <a:xfrm>
            <a:off x="4266724" y="2286000"/>
            <a:ext cx="7545765" cy="0"/>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11EBC37B-A132-EF35-584D-1DE8CDA0CE4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4065567" cy="6858858"/>
          </a:xfrm>
          <a:prstGeom prst="rect">
            <a:avLst/>
          </a:prstGeom>
        </p:spPr>
      </p:pic>
    </p:spTree>
    <p:extLst>
      <p:ext uri="{BB962C8B-B14F-4D97-AF65-F5344CB8AC3E}">
        <p14:creationId xmlns:p14="http://schemas.microsoft.com/office/powerpoint/2010/main" val="1940869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ditation, Mindfulness, Yoga sec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CDC97BB-DB55-E3D0-CB06-ACE0BCE9CB96}"/>
              </a:ext>
            </a:extLst>
          </p:cNvPr>
          <p:cNvSpPr>
            <a:spLocks noGrp="1"/>
          </p:cNvSpPr>
          <p:nvPr>
            <p:ph type="ctrTitle" hasCustomPrompt="1"/>
          </p:nvPr>
        </p:nvSpPr>
        <p:spPr>
          <a:xfrm>
            <a:off x="4266724" y="2514600"/>
            <a:ext cx="7317105" cy="2743200"/>
          </a:xfrm>
        </p:spPr>
        <p:txBody>
          <a:bodyPr lIns="0" anchor="t">
            <a:normAutofit/>
          </a:bodyPr>
          <a:lstStyle>
            <a:lvl1pPr algn="l">
              <a:lnSpc>
                <a:spcPct val="100000"/>
              </a:lnSpc>
              <a:defRPr sz="4400" b="1">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8" name="Subtitle 2">
            <a:extLst>
              <a:ext uri="{FF2B5EF4-FFF2-40B4-BE49-F238E27FC236}">
                <a16:creationId xmlns:a16="http://schemas.microsoft.com/office/drawing/2014/main" id="{E583DB76-47AE-FD49-5A25-54D5D5B116D5}"/>
              </a:ext>
            </a:extLst>
          </p:cNvPr>
          <p:cNvSpPr>
            <a:spLocks noGrp="1"/>
          </p:cNvSpPr>
          <p:nvPr>
            <p:ph type="subTitle" idx="1" hasCustomPrompt="1"/>
          </p:nvPr>
        </p:nvSpPr>
        <p:spPr>
          <a:xfrm>
            <a:off x="4279200" y="5638800"/>
            <a:ext cx="7304629" cy="609600"/>
          </a:xfrm>
        </p:spPr>
        <p:txBody>
          <a:bodyPr lIns="0">
            <a:noAutofit/>
          </a:bodyPr>
          <a:lstStyle>
            <a:lvl1pPr marL="0" indent="0" algn="l">
              <a:lnSpc>
                <a:spcPts val="2000"/>
              </a:lnSpc>
              <a:spcBef>
                <a:spcPts val="0"/>
              </a:spcBef>
              <a:buNone/>
              <a:defRPr sz="1500" b="1">
                <a:solidFill>
                  <a:schemeClr val="accent2"/>
                </a:solidFill>
                <a:latin typeface="Arial" panose="020B0604020202020204" pitchFamily="34" charset="0"/>
                <a:cs typeface="Arial" panose="020B0604020202020204" pitchFamily="34" charset="0"/>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8" indent="0" algn="ctr">
              <a:buNone/>
              <a:defRPr sz="1600"/>
            </a:lvl6pPr>
            <a:lvl7pPr marL="2742514" indent="0" algn="ctr">
              <a:buNone/>
              <a:defRPr sz="1600"/>
            </a:lvl7pPr>
            <a:lvl8pPr marL="3199600" indent="0" algn="ctr">
              <a:buNone/>
              <a:defRPr sz="1600"/>
            </a:lvl8pPr>
            <a:lvl9pPr marL="3656685" indent="0" algn="ctr">
              <a:buNone/>
              <a:defRPr sz="1600"/>
            </a:lvl9pPr>
          </a:lstStyle>
          <a:p>
            <a:r>
              <a:rPr lang="en-US" dirty="0"/>
              <a:t>Optional Section Subtitle</a:t>
            </a:r>
          </a:p>
        </p:txBody>
      </p:sp>
      <p:sp>
        <p:nvSpPr>
          <p:cNvPr id="2" name="Text Placeholder 8">
            <a:extLst>
              <a:ext uri="{FF2B5EF4-FFF2-40B4-BE49-F238E27FC236}">
                <a16:creationId xmlns:a16="http://schemas.microsoft.com/office/drawing/2014/main" id="{A8D35758-4EC8-714F-0CD5-668D509A3812}"/>
              </a:ext>
            </a:extLst>
          </p:cNvPr>
          <p:cNvSpPr>
            <a:spLocks noGrp="1"/>
          </p:cNvSpPr>
          <p:nvPr>
            <p:ph type="body" sz="quarter" idx="10" hasCustomPrompt="1"/>
          </p:nvPr>
        </p:nvSpPr>
        <p:spPr>
          <a:xfrm>
            <a:off x="4266787" y="1865376"/>
            <a:ext cx="7317042" cy="278892"/>
          </a:xfrm>
        </p:spPr>
        <p:txBody>
          <a:bodyPr lIns="0"/>
          <a:lstStyle>
            <a:lvl1pPr marL="0" indent="0">
              <a:buFontTx/>
              <a:buNone/>
              <a:defRPr lang="en-US" sz="1500" kern="1200" dirty="0" smtClean="0">
                <a:solidFill>
                  <a:schemeClr val="accent1"/>
                </a:solidFill>
                <a:latin typeface="Arial" panose="020B0604020202020204" pitchFamily="34" charset="0"/>
                <a:ea typeface="Tahoma" panose="020B0604030504040204" pitchFamily="34" charset="0"/>
                <a:cs typeface="Arial" panose="020B0604020202020204" pitchFamily="34" charset="0"/>
              </a:defRPr>
            </a:lvl1pPr>
          </a:lstStyle>
          <a:p>
            <a:pPr lvl="0"/>
            <a:r>
              <a:rPr lang="en-US" dirty="0"/>
              <a:t>Optional Tagline</a:t>
            </a:r>
          </a:p>
        </p:txBody>
      </p:sp>
      <p:pic>
        <p:nvPicPr>
          <p:cNvPr id="6" name="Picture 5" descr="Logo for the National Center for Complementary and Integrative Health">
            <a:extLst>
              <a:ext uri="{FF2B5EF4-FFF2-40B4-BE49-F238E27FC236}">
                <a16:creationId xmlns:a16="http://schemas.microsoft.com/office/drawing/2014/main" id="{CAB46D27-6CCB-9470-DF29-AF667BBCF800}"/>
              </a:ext>
            </a:extLst>
          </p:cNvPr>
          <p:cNvPicPr>
            <a:picLocks noChangeAspect="1"/>
          </p:cNvPicPr>
          <p:nvPr userDrawn="1"/>
        </p:nvPicPr>
        <p:blipFill>
          <a:blip r:embed="rId2"/>
          <a:stretch>
            <a:fillRect/>
          </a:stretch>
        </p:blipFill>
        <p:spPr>
          <a:xfrm>
            <a:off x="3999954" y="0"/>
            <a:ext cx="4161604" cy="640080"/>
          </a:xfrm>
          <a:prstGeom prst="rect">
            <a:avLst/>
          </a:prstGeom>
        </p:spPr>
      </p:pic>
      <p:cxnSp>
        <p:nvCxnSpPr>
          <p:cNvPr id="10" name="Straight Connector 9">
            <a:extLst>
              <a:ext uri="{FF2B5EF4-FFF2-40B4-BE49-F238E27FC236}">
                <a16:creationId xmlns:a16="http://schemas.microsoft.com/office/drawing/2014/main" id="{AC9EF9D2-DA1C-1AAE-A8EB-AE88BE67241E}"/>
              </a:ext>
            </a:extLst>
          </p:cNvPr>
          <p:cNvCxnSpPr/>
          <p:nvPr userDrawn="1"/>
        </p:nvCxnSpPr>
        <p:spPr>
          <a:xfrm>
            <a:off x="4266724" y="2286000"/>
            <a:ext cx="7545765" cy="0"/>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ACC4ED74-3B26-55ED-3B67-8697CC3313B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4065059" cy="6858000"/>
          </a:xfrm>
          <a:prstGeom prst="rect">
            <a:avLst/>
          </a:prstGeom>
        </p:spPr>
      </p:pic>
    </p:spTree>
    <p:extLst>
      <p:ext uri="{BB962C8B-B14F-4D97-AF65-F5344CB8AC3E}">
        <p14:creationId xmlns:p14="http://schemas.microsoft.com/office/powerpoint/2010/main" val="124268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in sec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851588F-D4F0-6341-F9B1-095D45E0D44B}"/>
              </a:ext>
            </a:extLst>
          </p:cNvPr>
          <p:cNvSpPr>
            <a:spLocks noGrp="1"/>
          </p:cNvSpPr>
          <p:nvPr>
            <p:ph type="ctrTitle" hasCustomPrompt="1"/>
          </p:nvPr>
        </p:nvSpPr>
        <p:spPr>
          <a:xfrm>
            <a:off x="4266724" y="2514600"/>
            <a:ext cx="7317105" cy="2743200"/>
          </a:xfrm>
        </p:spPr>
        <p:txBody>
          <a:bodyPr lIns="0" anchor="t">
            <a:normAutofit/>
          </a:bodyPr>
          <a:lstStyle>
            <a:lvl1pPr algn="l">
              <a:lnSpc>
                <a:spcPct val="100000"/>
              </a:lnSpc>
              <a:defRPr sz="4400" b="1">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8" name="Subtitle 2">
            <a:extLst>
              <a:ext uri="{FF2B5EF4-FFF2-40B4-BE49-F238E27FC236}">
                <a16:creationId xmlns:a16="http://schemas.microsoft.com/office/drawing/2014/main" id="{29743C15-6585-7714-C51B-57D15F5A4E24}"/>
              </a:ext>
            </a:extLst>
          </p:cNvPr>
          <p:cNvSpPr>
            <a:spLocks noGrp="1"/>
          </p:cNvSpPr>
          <p:nvPr>
            <p:ph type="subTitle" idx="1" hasCustomPrompt="1"/>
          </p:nvPr>
        </p:nvSpPr>
        <p:spPr>
          <a:xfrm>
            <a:off x="4279200" y="5638800"/>
            <a:ext cx="7304629" cy="609600"/>
          </a:xfrm>
        </p:spPr>
        <p:txBody>
          <a:bodyPr lIns="0">
            <a:noAutofit/>
          </a:bodyPr>
          <a:lstStyle>
            <a:lvl1pPr marL="0" indent="0" algn="l">
              <a:lnSpc>
                <a:spcPts val="2000"/>
              </a:lnSpc>
              <a:spcBef>
                <a:spcPts val="0"/>
              </a:spcBef>
              <a:buNone/>
              <a:defRPr sz="1500" b="1">
                <a:solidFill>
                  <a:schemeClr val="accent2"/>
                </a:solidFill>
                <a:latin typeface="Arial" panose="020B0604020202020204" pitchFamily="34" charset="0"/>
                <a:cs typeface="Arial" panose="020B0604020202020204" pitchFamily="34" charset="0"/>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8" indent="0" algn="ctr">
              <a:buNone/>
              <a:defRPr sz="1600"/>
            </a:lvl6pPr>
            <a:lvl7pPr marL="2742514" indent="0" algn="ctr">
              <a:buNone/>
              <a:defRPr sz="1600"/>
            </a:lvl7pPr>
            <a:lvl8pPr marL="3199600" indent="0" algn="ctr">
              <a:buNone/>
              <a:defRPr sz="1600"/>
            </a:lvl8pPr>
            <a:lvl9pPr marL="3656685" indent="0" algn="ctr">
              <a:buNone/>
              <a:defRPr sz="1600"/>
            </a:lvl9pPr>
          </a:lstStyle>
          <a:p>
            <a:r>
              <a:rPr lang="en-US" dirty="0"/>
              <a:t>Optional Section Subtitle</a:t>
            </a:r>
          </a:p>
        </p:txBody>
      </p:sp>
      <p:sp>
        <p:nvSpPr>
          <p:cNvPr id="2" name="Text Placeholder 8">
            <a:extLst>
              <a:ext uri="{FF2B5EF4-FFF2-40B4-BE49-F238E27FC236}">
                <a16:creationId xmlns:a16="http://schemas.microsoft.com/office/drawing/2014/main" id="{728DFAF7-5B83-1DBE-DF1A-58844969CD45}"/>
              </a:ext>
            </a:extLst>
          </p:cNvPr>
          <p:cNvSpPr>
            <a:spLocks noGrp="1"/>
          </p:cNvSpPr>
          <p:nvPr>
            <p:ph type="body" sz="quarter" idx="10" hasCustomPrompt="1"/>
          </p:nvPr>
        </p:nvSpPr>
        <p:spPr>
          <a:xfrm>
            <a:off x="4266787" y="1865376"/>
            <a:ext cx="7317042" cy="278892"/>
          </a:xfrm>
        </p:spPr>
        <p:txBody>
          <a:bodyPr lIns="0"/>
          <a:lstStyle>
            <a:lvl1pPr marL="0" indent="0">
              <a:buFontTx/>
              <a:buNone/>
              <a:defRPr lang="en-US" sz="1500" kern="1200" dirty="0" smtClean="0">
                <a:solidFill>
                  <a:schemeClr val="accent1"/>
                </a:solidFill>
                <a:latin typeface="Arial" panose="020B0604020202020204" pitchFamily="34" charset="0"/>
                <a:ea typeface="Tahoma" panose="020B0604030504040204" pitchFamily="34" charset="0"/>
                <a:cs typeface="Arial" panose="020B0604020202020204" pitchFamily="34" charset="0"/>
              </a:defRPr>
            </a:lvl1pPr>
          </a:lstStyle>
          <a:p>
            <a:pPr lvl="0"/>
            <a:r>
              <a:rPr lang="en-US" dirty="0"/>
              <a:t>Optional Tagline</a:t>
            </a:r>
          </a:p>
        </p:txBody>
      </p:sp>
      <p:pic>
        <p:nvPicPr>
          <p:cNvPr id="6" name="Picture 5" descr="Logo for the National Center for Complementary and Integrative Health">
            <a:extLst>
              <a:ext uri="{FF2B5EF4-FFF2-40B4-BE49-F238E27FC236}">
                <a16:creationId xmlns:a16="http://schemas.microsoft.com/office/drawing/2014/main" id="{C7B9FB7A-620E-6296-BE86-D462701334CB}"/>
              </a:ext>
            </a:extLst>
          </p:cNvPr>
          <p:cNvPicPr>
            <a:picLocks noChangeAspect="1"/>
          </p:cNvPicPr>
          <p:nvPr userDrawn="1"/>
        </p:nvPicPr>
        <p:blipFill>
          <a:blip r:embed="rId2"/>
          <a:stretch>
            <a:fillRect/>
          </a:stretch>
        </p:blipFill>
        <p:spPr>
          <a:xfrm>
            <a:off x="3999954" y="0"/>
            <a:ext cx="4161604" cy="640080"/>
          </a:xfrm>
          <a:prstGeom prst="rect">
            <a:avLst/>
          </a:prstGeom>
        </p:spPr>
      </p:pic>
      <p:cxnSp>
        <p:nvCxnSpPr>
          <p:cNvPr id="10" name="Straight Connector 9">
            <a:extLst>
              <a:ext uri="{FF2B5EF4-FFF2-40B4-BE49-F238E27FC236}">
                <a16:creationId xmlns:a16="http://schemas.microsoft.com/office/drawing/2014/main" id="{D588C5D5-B05C-A287-6A42-8195690CDE37}"/>
              </a:ext>
            </a:extLst>
          </p:cNvPr>
          <p:cNvCxnSpPr/>
          <p:nvPr userDrawn="1"/>
        </p:nvCxnSpPr>
        <p:spPr>
          <a:xfrm>
            <a:off x="4266724" y="2286000"/>
            <a:ext cx="7545765" cy="0"/>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811BF060-EC87-BD48-4C0A-2E6BBFE278E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4065059" cy="6858000"/>
          </a:xfrm>
          <a:prstGeom prst="rect">
            <a:avLst/>
          </a:prstGeom>
        </p:spPr>
      </p:pic>
    </p:spTree>
    <p:extLst>
      <p:ext uri="{BB962C8B-B14F-4D97-AF65-F5344CB8AC3E}">
        <p14:creationId xmlns:p14="http://schemas.microsoft.com/office/powerpoint/2010/main" val="1629828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nual therapies sec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03E8E0-E8FB-58B2-9236-57E1A3BD1994}"/>
              </a:ext>
            </a:extLst>
          </p:cNvPr>
          <p:cNvSpPr>
            <a:spLocks noGrp="1"/>
          </p:cNvSpPr>
          <p:nvPr>
            <p:ph type="ctrTitle" hasCustomPrompt="1"/>
          </p:nvPr>
        </p:nvSpPr>
        <p:spPr>
          <a:xfrm>
            <a:off x="4266724" y="2514600"/>
            <a:ext cx="7317105" cy="2743200"/>
          </a:xfrm>
        </p:spPr>
        <p:txBody>
          <a:bodyPr lIns="0" anchor="t">
            <a:normAutofit/>
          </a:bodyPr>
          <a:lstStyle>
            <a:lvl1pPr algn="l">
              <a:lnSpc>
                <a:spcPct val="100000"/>
              </a:lnSpc>
              <a:defRPr sz="4400" b="1">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8" name="Subtitle 2">
            <a:extLst>
              <a:ext uri="{FF2B5EF4-FFF2-40B4-BE49-F238E27FC236}">
                <a16:creationId xmlns:a16="http://schemas.microsoft.com/office/drawing/2014/main" id="{D33D40F6-D898-7CF7-ED7B-29050BA67676}"/>
              </a:ext>
            </a:extLst>
          </p:cNvPr>
          <p:cNvSpPr>
            <a:spLocks noGrp="1"/>
          </p:cNvSpPr>
          <p:nvPr>
            <p:ph type="subTitle" idx="1" hasCustomPrompt="1"/>
          </p:nvPr>
        </p:nvSpPr>
        <p:spPr>
          <a:xfrm>
            <a:off x="4279200" y="5638800"/>
            <a:ext cx="7304629" cy="609600"/>
          </a:xfrm>
        </p:spPr>
        <p:txBody>
          <a:bodyPr lIns="0">
            <a:noAutofit/>
          </a:bodyPr>
          <a:lstStyle>
            <a:lvl1pPr marL="0" indent="0" algn="l">
              <a:lnSpc>
                <a:spcPts val="2000"/>
              </a:lnSpc>
              <a:spcBef>
                <a:spcPts val="0"/>
              </a:spcBef>
              <a:buNone/>
              <a:defRPr sz="1500" b="1">
                <a:solidFill>
                  <a:schemeClr val="accent2"/>
                </a:solidFill>
                <a:latin typeface="Arial" panose="020B0604020202020204" pitchFamily="34" charset="0"/>
                <a:cs typeface="Arial" panose="020B0604020202020204" pitchFamily="34" charset="0"/>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8" indent="0" algn="ctr">
              <a:buNone/>
              <a:defRPr sz="1600"/>
            </a:lvl6pPr>
            <a:lvl7pPr marL="2742514" indent="0" algn="ctr">
              <a:buNone/>
              <a:defRPr sz="1600"/>
            </a:lvl7pPr>
            <a:lvl8pPr marL="3199600" indent="0" algn="ctr">
              <a:buNone/>
              <a:defRPr sz="1600"/>
            </a:lvl8pPr>
            <a:lvl9pPr marL="3656685" indent="0" algn="ctr">
              <a:buNone/>
              <a:defRPr sz="1600"/>
            </a:lvl9pPr>
          </a:lstStyle>
          <a:p>
            <a:r>
              <a:rPr lang="en-US" dirty="0"/>
              <a:t>Optional Section Subtitle</a:t>
            </a:r>
          </a:p>
        </p:txBody>
      </p:sp>
      <p:sp>
        <p:nvSpPr>
          <p:cNvPr id="2" name="Text Placeholder 8">
            <a:extLst>
              <a:ext uri="{FF2B5EF4-FFF2-40B4-BE49-F238E27FC236}">
                <a16:creationId xmlns:a16="http://schemas.microsoft.com/office/drawing/2014/main" id="{5C638700-285E-A855-40C0-DDEE6BF19902}"/>
              </a:ext>
            </a:extLst>
          </p:cNvPr>
          <p:cNvSpPr>
            <a:spLocks noGrp="1"/>
          </p:cNvSpPr>
          <p:nvPr>
            <p:ph type="body" sz="quarter" idx="10" hasCustomPrompt="1"/>
          </p:nvPr>
        </p:nvSpPr>
        <p:spPr>
          <a:xfrm>
            <a:off x="4266787" y="1865376"/>
            <a:ext cx="7317042" cy="278892"/>
          </a:xfrm>
        </p:spPr>
        <p:txBody>
          <a:bodyPr lIns="0"/>
          <a:lstStyle>
            <a:lvl1pPr marL="0" indent="0">
              <a:buFontTx/>
              <a:buNone/>
              <a:defRPr lang="en-US" sz="1500" kern="1200" dirty="0" smtClean="0">
                <a:solidFill>
                  <a:schemeClr val="accent1"/>
                </a:solidFill>
                <a:latin typeface="Arial" panose="020B0604020202020204" pitchFamily="34" charset="0"/>
                <a:ea typeface="Tahoma" panose="020B0604030504040204" pitchFamily="34" charset="0"/>
                <a:cs typeface="Arial" panose="020B0604020202020204" pitchFamily="34" charset="0"/>
              </a:defRPr>
            </a:lvl1pPr>
          </a:lstStyle>
          <a:p>
            <a:pPr lvl="0"/>
            <a:r>
              <a:rPr lang="en-US" dirty="0"/>
              <a:t>Optional Tagline</a:t>
            </a:r>
          </a:p>
        </p:txBody>
      </p:sp>
      <p:pic>
        <p:nvPicPr>
          <p:cNvPr id="6" name="Picture 5" descr="Logo for the National Center for Complementary and Integrative Health">
            <a:extLst>
              <a:ext uri="{FF2B5EF4-FFF2-40B4-BE49-F238E27FC236}">
                <a16:creationId xmlns:a16="http://schemas.microsoft.com/office/drawing/2014/main" id="{996370DE-F8AB-3486-45C2-5F7DED80EA36}"/>
              </a:ext>
            </a:extLst>
          </p:cNvPr>
          <p:cNvPicPr>
            <a:picLocks noChangeAspect="1"/>
          </p:cNvPicPr>
          <p:nvPr userDrawn="1"/>
        </p:nvPicPr>
        <p:blipFill>
          <a:blip r:embed="rId2"/>
          <a:stretch>
            <a:fillRect/>
          </a:stretch>
        </p:blipFill>
        <p:spPr>
          <a:xfrm>
            <a:off x="3999954" y="0"/>
            <a:ext cx="4161604" cy="640080"/>
          </a:xfrm>
          <a:prstGeom prst="rect">
            <a:avLst/>
          </a:prstGeom>
        </p:spPr>
      </p:pic>
      <p:cxnSp>
        <p:nvCxnSpPr>
          <p:cNvPr id="10" name="Straight Connector 9">
            <a:extLst>
              <a:ext uri="{FF2B5EF4-FFF2-40B4-BE49-F238E27FC236}">
                <a16:creationId xmlns:a16="http://schemas.microsoft.com/office/drawing/2014/main" id="{19D27D6B-46D3-3643-B268-E39C0C2D2CD1}"/>
              </a:ext>
            </a:extLst>
          </p:cNvPr>
          <p:cNvCxnSpPr/>
          <p:nvPr userDrawn="1"/>
        </p:nvCxnSpPr>
        <p:spPr>
          <a:xfrm>
            <a:off x="4266724" y="2286000"/>
            <a:ext cx="7545765" cy="0"/>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FE914CCA-BAF0-9051-AA37-BE2B2D14F4B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4065059" cy="6858000"/>
          </a:xfrm>
          <a:prstGeom prst="rect">
            <a:avLst/>
          </a:prstGeom>
        </p:spPr>
      </p:pic>
    </p:spTree>
    <p:extLst>
      <p:ext uri="{BB962C8B-B14F-4D97-AF65-F5344CB8AC3E}">
        <p14:creationId xmlns:p14="http://schemas.microsoft.com/office/powerpoint/2010/main" val="1231665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eneral Science sec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6D3E9C-E181-9067-8A97-2D58CF40131D}"/>
              </a:ext>
            </a:extLst>
          </p:cNvPr>
          <p:cNvSpPr>
            <a:spLocks noGrp="1"/>
          </p:cNvSpPr>
          <p:nvPr>
            <p:ph type="ctrTitle" hasCustomPrompt="1"/>
          </p:nvPr>
        </p:nvSpPr>
        <p:spPr>
          <a:xfrm>
            <a:off x="4266724" y="2514600"/>
            <a:ext cx="7317105" cy="2743200"/>
          </a:xfrm>
        </p:spPr>
        <p:txBody>
          <a:bodyPr lIns="0" anchor="t">
            <a:normAutofit/>
          </a:bodyPr>
          <a:lstStyle>
            <a:lvl1pPr algn="l">
              <a:lnSpc>
                <a:spcPct val="100000"/>
              </a:lnSpc>
              <a:defRPr sz="4400" b="1">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8" name="Subtitle 2">
            <a:extLst>
              <a:ext uri="{FF2B5EF4-FFF2-40B4-BE49-F238E27FC236}">
                <a16:creationId xmlns:a16="http://schemas.microsoft.com/office/drawing/2014/main" id="{29BA2CE8-87B6-0F14-741F-353CDD1843A2}"/>
              </a:ext>
            </a:extLst>
          </p:cNvPr>
          <p:cNvSpPr>
            <a:spLocks noGrp="1"/>
          </p:cNvSpPr>
          <p:nvPr>
            <p:ph type="subTitle" idx="1" hasCustomPrompt="1"/>
          </p:nvPr>
        </p:nvSpPr>
        <p:spPr>
          <a:xfrm>
            <a:off x="4279200" y="5638800"/>
            <a:ext cx="7304629" cy="609600"/>
          </a:xfrm>
        </p:spPr>
        <p:txBody>
          <a:bodyPr lIns="0">
            <a:noAutofit/>
          </a:bodyPr>
          <a:lstStyle>
            <a:lvl1pPr marL="0" indent="0" algn="l">
              <a:lnSpc>
                <a:spcPts val="2000"/>
              </a:lnSpc>
              <a:spcBef>
                <a:spcPts val="0"/>
              </a:spcBef>
              <a:buNone/>
              <a:defRPr sz="1500" b="1">
                <a:solidFill>
                  <a:schemeClr val="accent2"/>
                </a:solidFill>
                <a:latin typeface="Arial" panose="020B0604020202020204" pitchFamily="34" charset="0"/>
                <a:cs typeface="Arial" panose="020B0604020202020204" pitchFamily="34" charset="0"/>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8" indent="0" algn="ctr">
              <a:buNone/>
              <a:defRPr sz="1600"/>
            </a:lvl6pPr>
            <a:lvl7pPr marL="2742514" indent="0" algn="ctr">
              <a:buNone/>
              <a:defRPr sz="1600"/>
            </a:lvl7pPr>
            <a:lvl8pPr marL="3199600" indent="0" algn="ctr">
              <a:buNone/>
              <a:defRPr sz="1600"/>
            </a:lvl8pPr>
            <a:lvl9pPr marL="3656685" indent="0" algn="ctr">
              <a:buNone/>
              <a:defRPr sz="1600"/>
            </a:lvl9pPr>
          </a:lstStyle>
          <a:p>
            <a:r>
              <a:rPr lang="en-US" noProof="0"/>
              <a:t>Optional Section Subtitle</a:t>
            </a:r>
          </a:p>
        </p:txBody>
      </p:sp>
      <p:sp>
        <p:nvSpPr>
          <p:cNvPr id="2" name="Text Placeholder 8">
            <a:extLst>
              <a:ext uri="{FF2B5EF4-FFF2-40B4-BE49-F238E27FC236}">
                <a16:creationId xmlns:a16="http://schemas.microsoft.com/office/drawing/2014/main" id="{B2E3389D-380D-27FC-65B8-6DBE447E9E4E}"/>
              </a:ext>
            </a:extLst>
          </p:cNvPr>
          <p:cNvSpPr>
            <a:spLocks noGrp="1"/>
          </p:cNvSpPr>
          <p:nvPr>
            <p:ph type="body" sz="quarter" idx="10" hasCustomPrompt="1"/>
          </p:nvPr>
        </p:nvSpPr>
        <p:spPr>
          <a:xfrm>
            <a:off x="4266787" y="1865376"/>
            <a:ext cx="7317042" cy="278892"/>
          </a:xfrm>
        </p:spPr>
        <p:txBody>
          <a:bodyPr lIns="0"/>
          <a:lstStyle>
            <a:lvl1pPr marL="0" indent="0">
              <a:buFontTx/>
              <a:buNone/>
              <a:defRPr lang="en-US" sz="1500" kern="1200" dirty="0" smtClean="0">
                <a:solidFill>
                  <a:schemeClr val="accent1"/>
                </a:solidFill>
                <a:latin typeface="Arial" panose="020B0604020202020204" pitchFamily="34" charset="0"/>
                <a:ea typeface="Tahoma" panose="020B0604030504040204" pitchFamily="34" charset="0"/>
                <a:cs typeface="Arial" panose="020B0604020202020204" pitchFamily="34" charset="0"/>
              </a:defRPr>
            </a:lvl1pPr>
          </a:lstStyle>
          <a:p>
            <a:pPr lvl="0"/>
            <a:r>
              <a:rPr lang="en-US" dirty="0"/>
              <a:t>Optional Tagline</a:t>
            </a:r>
          </a:p>
        </p:txBody>
      </p:sp>
      <p:pic>
        <p:nvPicPr>
          <p:cNvPr id="6" name="Picture 5" descr="Logo for the National Center for Complementary and Integrative Health">
            <a:extLst>
              <a:ext uri="{FF2B5EF4-FFF2-40B4-BE49-F238E27FC236}">
                <a16:creationId xmlns:a16="http://schemas.microsoft.com/office/drawing/2014/main" id="{55C56BE7-5DB1-A06B-6212-1006D02DBC38}"/>
              </a:ext>
            </a:extLst>
          </p:cNvPr>
          <p:cNvPicPr>
            <a:picLocks noChangeAspect="1"/>
          </p:cNvPicPr>
          <p:nvPr userDrawn="1"/>
        </p:nvPicPr>
        <p:blipFill>
          <a:blip r:embed="rId2"/>
          <a:stretch>
            <a:fillRect/>
          </a:stretch>
        </p:blipFill>
        <p:spPr>
          <a:xfrm>
            <a:off x="3999954" y="0"/>
            <a:ext cx="4161604" cy="640080"/>
          </a:xfrm>
          <a:prstGeom prst="rect">
            <a:avLst/>
          </a:prstGeom>
        </p:spPr>
      </p:pic>
      <p:cxnSp>
        <p:nvCxnSpPr>
          <p:cNvPr id="10" name="Straight Connector 9">
            <a:extLst>
              <a:ext uri="{FF2B5EF4-FFF2-40B4-BE49-F238E27FC236}">
                <a16:creationId xmlns:a16="http://schemas.microsoft.com/office/drawing/2014/main" id="{AD62E0B2-3857-DB78-7BB2-E9824C97D579}"/>
              </a:ext>
            </a:extLst>
          </p:cNvPr>
          <p:cNvCxnSpPr/>
          <p:nvPr userDrawn="1"/>
        </p:nvCxnSpPr>
        <p:spPr>
          <a:xfrm>
            <a:off x="4266724" y="2286000"/>
            <a:ext cx="7545765" cy="0"/>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91D2D4B3-CBC5-098D-76A3-7BECD17E17B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4065059" cy="6858000"/>
          </a:xfrm>
          <a:prstGeom prst="rect">
            <a:avLst/>
          </a:prstGeom>
        </p:spPr>
      </p:pic>
    </p:spTree>
    <p:extLst>
      <p:ext uri="{BB962C8B-B14F-4D97-AF65-F5344CB8AC3E}">
        <p14:creationId xmlns:p14="http://schemas.microsoft.com/office/powerpoint/2010/main" val="4226071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4410EC5-765B-4237-EB2C-AFF3379C63B6}"/>
              </a:ext>
            </a:extLst>
          </p:cNvPr>
          <p:cNvSpPr>
            <a:spLocks noGrp="1"/>
          </p:cNvSpPr>
          <p:nvPr>
            <p:ph type="title"/>
          </p:nvPr>
        </p:nvSpPr>
        <p:spPr>
          <a:xfrm>
            <a:off x="417621" y="365125"/>
            <a:ext cx="10515600" cy="10826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98E1907E-3192-FDCE-22FD-631F033E9702}"/>
              </a:ext>
            </a:extLst>
          </p:cNvPr>
          <p:cNvSpPr>
            <a:spLocks noGrp="1"/>
          </p:cNvSpPr>
          <p:nvPr>
            <p:ph type="body" idx="1" hasCustomPrompt="1"/>
          </p:nvPr>
        </p:nvSpPr>
        <p:spPr>
          <a:xfrm>
            <a:off x="417621" y="1549400"/>
            <a:ext cx="5157787" cy="823912"/>
          </a:xfrm>
        </p:spPr>
        <p:txBody>
          <a:bodyPr anchor="b"/>
          <a:lstStyle>
            <a:lvl1pPr marL="0" indent="0">
              <a:buNone/>
              <a:defRPr sz="28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8" indent="0">
              <a:buNone/>
              <a:defRPr sz="1600" b="1"/>
            </a:lvl6pPr>
            <a:lvl7pPr marL="2742514" indent="0">
              <a:buNone/>
              <a:defRPr sz="1600" b="1"/>
            </a:lvl7pPr>
            <a:lvl8pPr marL="3199600" indent="0">
              <a:buNone/>
              <a:defRPr sz="1600" b="1"/>
            </a:lvl8pPr>
            <a:lvl9pPr marL="3656685"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4EA38919-BDC8-CE87-E1E5-E041106702B7}"/>
              </a:ext>
            </a:extLst>
          </p:cNvPr>
          <p:cNvSpPr>
            <a:spLocks noGrp="1"/>
          </p:cNvSpPr>
          <p:nvPr>
            <p:ph sz="half" idx="2" hasCustomPrompt="1"/>
          </p:nvPr>
        </p:nvSpPr>
        <p:spPr>
          <a:xfrm>
            <a:off x="417621" y="2373312"/>
            <a:ext cx="5157787" cy="3684588"/>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23BC14-AD12-15F7-8AC8-35E6B3B0CAAE}"/>
              </a:ext>
            </a:extLst>
          </p:cNvPr>
          <p:cNvSpPr>
            <a:spLocks noGrp="1"/>
          </p:cNvSpPr>
          <p:nvPr>
            <p:ph type="body" sz="quarter" idx="3" hasCustomPrompt="1"/>
          </p:nvPr>
        </p:nvSpPr>
        <p:spPr>
          <a:xfrm>
            <a:off x="5750033" y="1549400"/>
            <a:ext cx="5183188" cy="823912"/>
          </a:xfrm>
        </p:spPr>
        <p:txBody>
          <a:bodyPr anchor="b"/>
          <a:lstStyle>
            <a:lvl1pPr marL="0" indent="0">
              <a:buNone/>
              <a:defRPr sz="28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8" indent="0">
              <a:buNone/>
              <a:defRPr sz="1600" b="1"/>
            </a:lvl6pPr>
            <a:lvl7pPr marL="2742514" indent="0">
              <a:buNone/>
              <a:defRPr sz="1600" b="1"/>
            </a:lvl7pPr>
            <a:lvl8pPr marL="3199600" indent="0">
              <a:buNone/>
              <a:defRPr sz="1600" b="1"/>
            </a:lvl8pPr>
            <a:lvl9pPr marL="3656685"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7D4751E8-5719-A00B-4A27-4D707EFF92E8}"/>
              </a:ext>
            </a:extLst>
          </p:cNvPr>
          <p:cNvSpPr>
            <a:spLocks noGrp="1"/>
          </p:cNvSpPr>
          <p:nvPr>
            <p:ph sz="quarter" idx="4" hasCustomPrompt="1"/>
          </p:nvPr>
        </p:nvSpPr>
        <p:spPr>
          <a:xfrm>
            <a:off x="5750033" y="2373312"/>
            <a:ext cx="5183188" cy="3684588"/>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Logo for the National Center for Complementary and Integrative Health">
            <a:extLst>
              <a:ext uri="{FF2B5EF4-FFF2-40B4-BE49-F238E27FC236}">
                <a16:creationId xmlns:a16="http://schemas.microsoft.com/office/drawing/2014/main" id="{C16AD7A8-914B-B7ED-2A67-385DC49501B2}"/>
              </a:ext>
            </a:extLst>
          </p:cNvPr>
          <p:cNvPicPr>
            <a:picLocks noChangeAspect="1"/>
          </p:cNvPicPr>
          <p:nvPr userDrawn="1"/>
        </p:nvPicPr>
        <p:blipFill>
          <a:blip r:embed="rId2"/>
          <a:stretch>
            <a:fillRect/>
          </a:stretch>
        </p:blipFill>
        <p:spPr>
          <a:xfrm>
            <a:off x="-127" y="6604064"/>
            <a:ext cx="12192127" cy="253937"/>
          </a:xfrm>
          <a:prstGeom prst="rect">
            <a:avLst/>
          </a:prstGeom>
        </p:spPr>
      </p:pic>
    </p:spTree>
    <p:extLst>
      <p:ext uri="{BB962C8B-B14F-4D97-AF65-F5344CB8AC3E}">
        <p14:creationId xmlns:p14="http://schemas.microsoft.com/office/powerpoint/2010/main" val="3256832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682F26-453F-B8DA-2181-A8E02730BA38}"/>
              </a:ext>
            </a:extLst>
          </p:cNvPr>
          <p:cNvSpPr>
            <a:spLocks noGrp="1"/>
          </p:cNvSpPr>
          <p:nvPr>
            <p:ph type="title"/>
          </p:nvPr>
        </p:nvSpPr>
        <p:spPr>
          <a:xfrm>
            <a:off x="417621" y="365126"/>
            <a:ext cx="10515600" cy="1349375"/>
          </a:xfrm>
        </p:spPr>
        <p:txBody>
          <a:bodyPr/>
          <a:lstStyle/>
          <a:p>
            <a:r>
              <a:rPr lang="en-US" dirty="0"/>
              <a:t>Click to edit Master title style</a:t>
            </a:r>
          </a:p>
        </p:txBody>
      </p:sp>
      <p:pic>
        <p:nvPicPr>
          <p:cNvPr id="6" name="Picture 5" descr="Logo for the National Center for Complementary and Integrative Health">
            <a:extLst>
              <a:ext uri="{FF2B5EF4-FFF2-40B4-BE49-F238E27FC236}">
                <a16:creationId xmlns:a16="http://schemas.microsoft.com/office/drawing/2014/main" id="{D5F1E407-B314-2B46-CCB2-166678C56A7F}"/>
              </a:ext>
            </a:extLst>
          </p:cNvPr>
          <p:cNvPicPr>
            <a:picLocks noChangeAspect="1"/>
          </p:cNvPicPr>
          <p:nvPr userDrawn="1"/>
        </p:nvPicPr>
        <p:blipFill>
          <a:blip r:embed="rId2"/>
          <a:stretch>
            <a:fillRect/>
          </a:stretch>
        </p:blipFill>
        <p:spPr>
          <a:xfrm>
            <a:off x="0" y="6604064"/>
            <a:ext cx="12192127" cy="253937"/>
          </a:xfrm>
          <a:prstGeom prst="rect">
            <a:avLst/>
          </a:prstGeom>
        </p:spPr>
      </p:pic>
    </p:spTree>
    <p:extLst>
      <p:ext uri="{BB962C8B-B14F-4D97-AF65-F5344CB8AC3E}">
        <p14:creationId xmlns:p14="http://schemas.microsoft.com/office/powerpoint/2010/main" val="468293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Logo for the National Center for Complementary and Integrative Health">
            <a:extLst>
              <a:ext uri="{FF2B5EF4-FFF2-40B4-BE49-F238E27FC236}">
                <a16:creationId xmlns:a16="http://schemas.microsoft.com/office/drawing/2014/main" id="{CD913D63-1C02-C25B-C919-C0B00B9F88F8}"/>
              </a:ext>
            </a:extLst>
          </p:cNvPr>
          <p:cNvPicPr>
            <a:picLocks noChangeAspect="1"/>
          </p:cNvPicPr>
          <p:nvPr userDrawn="1"/>
        </p:nvPicPr>
        <p:blipFill>
          <a:blip r:embed="rId2"/>
          <a:stretch>
            <a:fillRect/>
          </a:stretch>
        </p:blipFill>
        <p:spPr>
          <a:xfrm>
            <a:off x="0" y="6604064"/>
            <a:ext cx="12192127" cy="253937"/>
          </a:xfrm>
          <a:prstGeom prst="rect">
            <a:avLst/>
          </a:prstGeom>
        </p:spPr>
      </p:pic>
    </p:spTree>
    <p:extLst>
      <p:ext uri="{BB962C8B-B14F-4D97-AF65-F5344CB8AC3E}">
        <p14:creationId xmlns:p14="http://schemas.microsoft.com/office/powerpoint/2010/main" val="1659811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o backgroun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F5D5E1-B429-AC9D-4964-1D41C3B6FC7F}"/>
              </a:ext>
            </a:extLst>
          </p:cNvPr>
          <p:cNvSpPr>
            <a:spLocks noGrp="1"/>
          </p:cNvSpPr>
          <p:nvPr>
            <p:ph type="title"/>
          </p:nvPr>
        </p:nvSpPr>
        <p:spPr>
          <a:xfrm>
            <a:off x="417621" y="365126"/>
            <a:ext cx="10515600" cy="1425575"/>
          </a:xfrm>
        </p:spPr>
        <p:txBody>
          <a:bodyPr/>
          <a:lstStyle/>
          <a:p>
            <a:r>
              <a:rPr lang="en-US"/>
              <a:t>Click to edit Master title style</a:t>
            </a:r>
          </a:p>
        </p:txBody>
      </p:sp>
    </p:spTree>
    <p:extLst>
      <p:ext uri="{BB962C8B-B14F-4D97-AF65-F5344CB8AC3E}">
        <p14:creationId xmlns:p14="http://schemas.microsoft.com/office/powerpoint/2010/main" val="25902316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6" name="Picture 5" descr="Logo for the National Center for Complementary and Integrative Health">
            <a:extLst>
              <a:ext uri="{FF2B5EF4-FFF2-40B4-BE49-F238E27FC236}">
                <a16:creationId xmlns:a16="http://schemas.microsoft.com/office/drawing/2014/main" id="{55C56BE7-5DB1-A06B-6212-1006D02DBC38}"/>
              </a:ext>
            </a:extLst>
          </p:cNvPr>
          <p:cNvPicPr>
            <a:picLocks noChangeAspect="1"/>
          </p:cNvPicPr>
          <p:nvPr userDrawn="1"/>
        </p:nvPicPr>
        <p:blipFill>
          <a:blip r:embed="rId2"/>
          <a:stretch>
            <a:fillRect/>
          </a:stretch>
        </p:blipFill>
        <p:spPr>
          <a:xfrm>
            <a:off x="3999954" y="0"/>
            <a:ext cx="4161604" cy="640080"/>
          </a:xfrm>
          <a:prstGeom prst="rect">
            <a:avLst/>
          </a:prstGeom>
        </p:spPr>
      </p:pic>
      <p:sp>
        <p:nvSpPr>
          <p:cNvPr id="7" name="Title 1">
            <a:extLst>
              <a:ext uri="{FF2B5EF4-FFF2-40B4-BE49-F238E27FC236}">
                <a16:creationId xmlns:a16="http://schemas.microsoft.com/office/drawing/2014/main" id="{F16D3E9C-E181-9067-8A97-2D58CF40131D}"/>
              </a:ext>
            </a:extLst>
          </p:cNvPr>
          <p:cNvSpPr>
            <a:spLocks noGrp="1"/>
          </p:cNvSpPr>
          <p:nvPr>
            <p:ph type="ctrTitle" hasCustomPrompt="1"/>
          </p:nvPr>
        </p:nvSpPr>
        <p:spPr>
          <a:xfrm>
            <a:off x="0" y="-1257300"/>
            <a:ext cx="3340177" cy="762000"/>
          </a:xfrm>
        </p:spPr>
        <p:txBody>
          <a:bodyPr lIns="0" anchor="t">
            <a:normAutofit/>
          </a:bodyPr>
          <a:lstStyle>
            <a:lvl1pPr algn="l">
              <a:lnSpc>
                <a:spcPct val="100000"/>
              </a:lnSpc>
              <a:defRPr sz="4400" b="1">
                <a:solidFill>
                  <a:schemeClr val="accent1"/>
                </a:solidFill>
                <a:latin typeface="Arial" panose="020B0604020202020204" pitchFamily="34" charset="0"/>
                <a:cs typeface="Arial" panose="020B0604020202020204" pitchFamily="34" charset="0"/>
              </a:defRPr>
            </a:lvl1pPr>
          </a:lstStyle>
          <a:p>
            <a:r>
              <a:rPr lang="en-US" dirty="0"/>
              <a:t>Questions?</a:t>
            </a:r>
          </a:p>
        </p:txBody>
      </p:sp>
      <p:cxnSp>
        <p:nvCxnSpPr>
          <p:cNvPr id="10" name="Straight Connector 9">
            <a:extLst>
              <a:ext uri="{FF2B5EF4-FFF2-40B4-BE49-F238E27FC236}">
                <a16:creationId xmlns:a16="http://schemas.microsoft.com/office/drawing/2014/main" id="{AD62E0B2-3857-DB78-7BB2-E9824C97D579}"/>
              </a:ext>
            </a:extLst>
          </p:cNvPr>
          <p:cNvCxnSpPr/>
          <p:nvPr userDrawn="1"/>
        </p:nvCxnSpPr>
        <p:spPr>
          <a:xfrm>
            <a:off x="4266724" y="2286000"/>
            <a:ext cx="7545765" cy="0"/>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BB276600-90F5-2FEA-254D-4DF6EA63CE6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4065057" cy="6857998"/>
          </a:xfrm>
          <a:prstGeom prst="rect">
            <a:avLst/>
          </a:prstGeom>
        </p:spPr>
      </p:pic>
      <p:sp>
        <p:nvSpPr>
          <p:cNvPr id="11" name="Connect">
            <a:extLst>
              <a:ext uri="{FF2B5EF4-FFF2-40B4-BE49-F238E27FC236}">
                <a16:creationId xmlns:a16="http://schemas.microsoft.com/office/drawing/2014/main" id="{7D8CBE92-7635-DE23-60BE-8016822D0F60}"/>
              </a:ext>
            </a:extLst>
          </p:cNvPr>
          <p:cNvSpPr txBox="1"/>
          <p:nvPr userDrawn="1"/>
        </p:nvSpPr>
        <p:spPr>
          <a:xfrm>
            <a:off x="4228613" y="2892237"/>
            <a:ext cx="6288138" cy="1362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t">
            <a:spAutoFit/>
          </a:bodyPr>
          <a:lstStyle>
            <a:lvl1pPr algn="l" defTabSz="457200">
              <a:lnSpc>
                <a:spcPts val="10900"/>
              </a:lnSpc>
              <a:defRPr sz="5000" b="0">
                <a:latin typeface="Arial"/>
                <a:ea typeface="Arial"/>
                <a:cs typeface="Arial"/>
                <a:sym typeface="Arial"/>
              </a:defRPr>
            </a:lvl1pPr>
          </a:lstStyle>
          <a:p>
            <a:r>
              <a:rPr lang="en-US" sz="9000" b="0" i="0" dirty="0">
                <a:solidFill>
                  <a:schemeClr val="tx2"/>
                </a:solidFill>
                <a:latin typeface="Arial" panose="020B0604020202020204" pitchFamily="34" charset="0"/>
                <a:cs typeface="Arial" panose="020B0604020202020204" pitchFamily="34" charset="0"/>
              </a:rPr>
              <a:t>Questions?</a:t>
            </a:r>
            <a:endParaRPr sz="9000" b="0" i="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418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BA1710-1FD1-42B5-AFA7-931CE8C1D194}" type="datetimeFigureOut">
              <a:rPr lang="en-US" smtClean="0"/>
              <a:t>2/27/25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1ED067-B6AC-47B9-B5F2-2EE7FB634FF0}" type="slidenum">
              <a:rPr lang="en-US" smtClean="0"/>
              <a:t>‹#›</a:t>
            </a:fld>
            <a:endParaRPr lang="en-US"/>
          </a:p>
        </p:txBody>
      </p:sp>
    </p:spTree>
    <p:extLst>
      <p:ext uri="{BB962C8B-B14F-4D97-AF65-F5344CB8AC3E}">
        <p14:creationId xmlns:p14="http://schemas.microsoft.com/office/powerpoint/2010/main" val="42137046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Contact">
            <a:extLst>
              <a:ext uri="{FF2B5EF4-FFF2-40B4-BE49-F238E27FC236}">
                <a16:creationId xmlns:a16="http://schemas.microsoft.com/office/drawing/2014/main" id="{C26741E4-B21F-00B1-F482-055B5237184C}"/>
              </a:ext>
            </a:extLst>
          </p:cNvPr>
          <p:cNvSpPr txBox="1"/>
          <p:nvPr userDrawn="1"/>
        </p:nvSpPr>
        <p:spPr>
          <a:xfrm>
            <a:off x="756466" y="2060476"/>
            <a:ext cx="1243930" cy="1172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lnSpc>
                <a:spcPts val="10900"/>
              </a:lnSpc>
              <a:defRPr sz="5000" b="0">
                <a:latin typeface="Arial"/>
                <a:ea typeface="Arial"/>
                <a:cs typeface="Arial"/>
                <a:sym typeface="Arial"/>
              </a:defRPr>
            </a:lvl1pPr>
          </a:lstStyle>
          <a:p>
            <a:r>
              <a:rPr sz="2500" b="1" i="0" dirty="0">
                <a:solidFill>
                  <a:schemeClr val="tx2"/>
                </a:solidFill>
                <a:latin typeface="Arial" panose="020B0604020202020204" pitchFamily="34" charset="0"/>
                <a:ea typeface="Tahoma" panose="020B0604030504040204" pitchFamily="34" charset="0"/>
                <a:cs typeface="Arial" panose="020B0604020202020204" pitchFamily="34" charset="0"/>
              </a:rPr>
              <a:t>Contact</a:t>
            </a:r>
          </a:p>
        </p:txBody>
      </p:sp>
      <p:sp>
        <p:nvSpPr>
          <p:cNvPr id="8" name="1-888-644-6226…">
            <a:extLst>
              <a:ext uri="{FF2B5EF4-FFF2-40B4-BE49-F238E27FC236}">
                <a16:creationId xmlns:a16="http://schemas.microsoft.com/office/drawing/2014/main" id="{60D1C02A-4F13-7145-D19D-8DAF8F4D7784}"/>
              </a:ext>
            </a:extLst>
          </p:cNvPr>
          <p:cNvSpPr txBox="1"/>
          <p:nvPr userDrawn="1"/>
        </p:nvSpPr>
        <p:spPr>
          <a:xfrm>
            <a:off x="756202" y="3151266"/>
            <a:ext cx="3150950" cy="820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algn="l" defTabSz="228600">
              <a:defRPr sz="5000" b="0">
                <a:latin typeface="Arial"/>
                <a:ea typeface="Arial"/>
                <a:cs typeface="Arial"/>
                <a:sym typeface="Arial"/>
              </a:defRPr>
            </a:pPr>
            <a:r>
              <a:rPr sz="2500" dirty="0">
                <a:solidFill>
                  <a:schemeClr val="tx2"/>
                </a:solidFill>
                <a:latin typeface="Arial" panose="020B0604020202020204" pitchFamily="34" charset="0"/>
                <a:ea typeface="Tahoma" panose="020B0604030504040204" pitchFamily="34" charset="0"/>
                <a:cs typeface="Arial" panose="020B0604020202020204" pitchFamily="34" charset="0"/>
              </a:rPr>
              <a:t>1-888-644-6226</a:t>
            </a:r>
          </a:p>
          <a:p>
            <a:pPr algn="l" defTabSz="228600">
              <a:defRPr sz="5000" b="0">
                <a:latin typeface="Arial"/>
                <a:ea typeface="Arial"/>
                <a:cs typeface="Arial"/>
                <a:sym typeface="Arial"/>
              </a:defRPr>
            </a:pPr>
            <a:r>
              <a:rPr sz="2500" dirty="0">
                <a:solidFill>
                  <a:schemeClr val="tx2"/>
                </a:solidFill>
                <a:latin typeface="Arial" panose="020B0604020202020204" pitchFamily="34" charset="0"/>
                <a:ea typeface="Tahoma" panose="020B0604030504040204" pitchFamily="34" charset="0"/>
                <a:cs typeface="Arial" panose="020B0604020202020204" pitchFamily="34" charset="0"/>
              </a:rPr>
              <a:t>info@nccih.nih.gov</a:t>
            </a:r>
            <a:endParaRPr sz="2500" dirty="0">
              <a:solidFill>
                <a:schemeClr val="tx2"/>
              </a:solidFill>
              <a:latin typeface="Arial" panose="020B0604020202020204" pitchFamily="34" charset="0"/>
              <a:ea typeface="Tahoma" panose="020B0604030504040204" pitchFamily="34" charset="0"/>
              <a:cs typeface="Arial" panose="020B0604020202020204" pitchFamily="34" charset="0"/>
              <a:hlinkClick r:id="rId2">
                <a:extLst>
                  <a:ext uri="{A12FA001-AC4F-418D-AE19-62706E023703}">
                    <ahyp:hlinkClr xmlns:ahyp="http://schemas.microsoft.com/office/drawing/2018/hyperlinkcolor" val="tx"/>
                  </a:ext>
                </a:extLst>
              </a:hlinkClick>
            </a:endParaRPr>
          </a:p>
        </p:txBody>
      </p:sp>
      <p:sp>
        <p:nvSpPr>
          <p:cNvPr id="13" name="nccih.nih.gov">
            <a:extLst>
              <a:ext uri="{FF2B5EF4-FFF2-40B4-BE49-F238E27FC236}">
                <a16:creationId xmlns:a16="http://schemas.microsoft.com/office/drawing/2014/main" id="{92657F45-4A8B-529D-0864-D2576410E27D}"/>
              </a:ext>
            </a:extLst>
          </p:cNvPr>
          <p:cNvSpPr txBox="1"/>
          <p:nvPr userDrawn="1"/>
        </p:nvSpPr>
        <p:spPr>
          <a:xfrm>
            <a:off x="756203" y="3662962"/>
            <a:ext cx="3353482" cy="15626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lnSpc>
                <a:spcPts val="14500"/>
              </a:lnSpc>
              <a:defRPr sz="8000" b="0">
                <a:latin typeface="Arial"/>
                <a:ea typeface="Arial"/>
                <a:cs typeface="Arial"/>
                <a:sym typeface="Arial"/>
              </a:defRPr>
            </a:lvl1pPr>
          </a:lstStyle>
          <a:p>
            <a:r>
              <a:rPr sz="4000" b="1" i="0" dirty="0" err="1">
                <a:solidFill>
                  <a:schemeClr val="tx2"/>
                </a:solidFill>
                <a:latin typeface="Arial" panose="020B0604020202020204" pitchFamily="34" charset="0"/>
                <a:ea typeface="Tahoma" panose="020B0604030504040204" pitchFamily="34" charset="0"/>
                <a:cs typeface="Arial" panose="020B0604020202020204" pitchFamily="34" charset="0"/>
              </a:rPr>
              <a:t>nccih.nih.gov</a:t>
            </a:r>
            <a:endParaRPr sz="4000" b="1" i="0" dirty="0">
              <a:solidFill>
                <a:schemeClr val="tx2"/>
              </a:solidFill>
              <a:latin typeface="Arial" panose="020B0604020202020204" pitchFamily="34" charset="0"/>
              <a:ea typeface="Tahoma" panose="020B0604030504040204" pitchFamily="34" charset="0"/>
              <a:cs typeface="Arial" panose="020B0604020202020204" pitchFamily="34" charset="0"/>
            </a:endParaRPr>
          </a:p>
        </p:txBody>
      </p:sp>
      <p:sp>
        <p:nvSpPr>
          <p:cNvPr id="11" name="Connect">
            <a:extLst>
              <a:ext uri="{FF2B5EF4-FFF2-40B4-BE49-F238E27FC236}">
                <a16:creationId xmlns:a16="http://schemas.microsoft.com/office/drawing/2014/main" id="{CD256D35-F056-347F-E831-A94E9B5DB8E0}"/>
              </a:ext>
            </a:extLst>
          </p:cNvPr>
          <p:cNvSpPr txBox="1"/>
          <p:nvPr userDrawn="1"/>
        </p:nvSpPr>
        <p:spPr>
          <a:xfrm>
            <a:off x="4721827" y="2060476"/>
            <a:ext cx="1332096" cy="1172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lnSpc>
                <a:spcPts val="10900"/>
              </a:lnSpc>
              <a:defRPr sz="5000" b="0">
                <a:latin typeface="Arial"/>
                <a:ea typeface="Arial"/>
                <a:cs typeface="Arial"/>
                <a:sym typeface="Arial"/>
              </a:defRPr>
            </a:lvl1pPr>
          </a:lstStyle>
          <a:p>
            <a:r>
              <a:rPr sz="2500" b="1" i="0" dirty="0">
                <a:solidFill>
                  <a:schemeClr val="tx2"/>
                </a:solidFill>
                <a:latin typeface="Arial" panose="020B0604020202020204" pitchFamily="34" charset="0"/>
                <a:cs typeface="Arial" panose="020B0604020202020204" pitchFamily="34" charset="0"/>
              </a:rPr>
              <a:t>Connect</a:t>
            </a:r>
          </a:p>
        </p:txBody>
      </p:sp>
      <p:sp>
        <p:nvSpPr>
          <p:cNvPr id="12" name="nccih.nih.gov/connect">
            <a:extLst>
              <a:ext uri="{FF2B5EF4-FFF2-40B4-BE49-F238E27FC236}">
                <a16:creationId xmlns:a16="http://schemas.microsoft.com/office/drawing/2014/main" id="{0B74E3AC-BFC6-23B2-EBFF-3E6D35CEDBF4}"/>
              </a:ext>
            </a:extLst>
          </p:cNvPr>
          <p:cNvSpPr txBox="1"/>
          <p:nvPr userDrawn="1"/>
        </p:nvSpPr>
        <p:spPr>
          <a:xfrm>
            <a:off x="6487159" y="3662962"/>
            <a:ext cx="4985339" cy="15626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lnSpc>
                <a:spcPts val="14500"/>
              </a:lnSpc>
              <a:defRPr sz="8000" b="0">
                <a:latin typeface="Arial"/>
                <a:ea typeface="Arial"/>
                <a:cs typeface="Arial"/>
                <a:sym typeface="Arial"/>
              </a:defRPr>
            </a:lvl1pPr>
          </a:lstStyle>
          <a:p>
            <a:r>
              <a:rPr sz="4000" b="0" i="0" dirty="0" err="1">
                <a:solidFill>
                  <a:schemeClr val="tx2"/>
                </a:solidFill>
                <a:latin typeface="Arial" panose="020B0604020202020204" pitchFamily="34" charset="0"/>
                <a:ea typeface="Tahoma" panose="020B0604030504040204" pitchFamily="34" charset="0"/>
                <a:cs typeface="Arial" panose="020B0604020202020204" pitchFamily="34" charset="0"/>
              </a:rPr>
              <a:t>nccih.nih.gov</a:t>
            </a:r>
            <a:r>
              <a:rPr sz="4000" b="0" i="0" dirty="0">
                <a:solidFill>
                  <a:schemeClr val="tx2"/>
                </a:solidFill>
                <a:latin typeface="Arial" panose="020B0604020202020204" pitchFamily="34" charset="0"/>
                <a:ea typeface="Tahoma" panose="020B0604030504040204" pitchFamily="34" charset="0"/>
                <a:cs typeface="Arial" panose="020B0604020202020204" pitchFamily="34" charset="0"/>
              </a:rPr>
              <a:t>/connect</a:t>
            </a:r>
          </a:p>
        </p:txBody>
      </p:sp>
      <p:pic>
        <p:nvPicPr>
          <p:cNvPr id="6" name="Picture 5">
            <a:extLst>
              <a:ext uri="{FF2B5EF4-FFF2-40B4-BE49-F238E27FC236}">
                <a16:creationId xmlns:a16="http://schemas.microsoft.com/office/drawing/2014/main" id="{B1374288-543F-0275-5629-04CBF8E935F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1772791" y="6362700"/>
            <a:ext cx="342989" cy="177800"/>
          </a:xfrm>
          <a:prstGeom prst="rect">
            <a:avLst/>
          </a:prstGeom>
        </p:spPr>
      </p:pic>
      <p:pic>
        <p:nvPicPr>
          <p:cNvPr id="4" name="Picture 3">
            <a:extLst>
              <a:ext uri="{FF2B5EF4-FFF2-40B4-BE49-F238E27FC236}">
                <a16:creationId xmlns:a16="http://schemas.microsoft.com/office/drawing/2014/main" id="{FC60AC4D-A3C9-DCE9-7845-096799E78AC8}"/>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44622" y="3213108"/>
            <a:ext cx="4875536" cy="738836"/>
          </a:xfrm>
          <a:prstGeom prst="rect">
            <a:avLst/>
          </a:prstGeom>
        </p:spPr>
      </p:pic>
      <p:pic>
        <p:nvPicPr>
          <p:cNvPr id="17" name="Picture 16">
            <a:extLst>
              <a:ext uri="{FF2B5EF4-FFF2-40B4-BE49-F238E27FC236}">
                <a16:creationId xmlns:a16="http://schemas.microsoft.com/office/drawing/2014/main" id="{B78C5E18-67E3-A902-4639-B08F66EE6A0E}"/>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0" y="6604064"/>
            <a:ext cx="12192127" cy="253937"/>
          </a:xfrm>
          <a:prstGeom prst="rect">
            <a:avLst/>
          </a:prstGeom>
        </p:spPr>
      </p:pic>
      <p:cxnSp>
        <p:nvCxnSpPr>
          <p:cNvPr id="3" name="Straight Connector 2">
            <a:extLst>
              <a:ext uri="{FF2B5EF4-FFF2-40B4-BE49-F238E27FC236}">
                <a16:creationId xmlns:a16="http://schemas.microsoft.com/office/drawing/2014/main" id="{B18CFBCB-F124-BD32-DC39-7286A07ABDE3}"/>
              </a:ext>
            </a:extLst>
          </p:cNvPr>
          <p:cNvCxnSpPr>
            <a:cxnSpLocks/>
          </p:cNvCxnSpPr>
          <p:nvPr userDrawn="1"/>
        </p:nvCxnSpPr>
        <p:spPr>
          <a:xfrm>
            <a:off x="4302617" y="2276915"/>
            <a:ext cx="0" cy="2714185"/>
          </a:xfrm>
          <a:prstGeom prst="line">
            <a:avLst/>
          </a:prstGeom>
          <a:ln w="57150"/>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8F60FA13-8475-072E-4306-FCADD1E2A1BD}"/>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4734102" y="3213108"/>
            <a:ext cx="1549896" cy="1549492"/>
          </a:xfrm>
          <a:prstGeom prst="rect">
            <a:avLst/>
          </a:prstGeom>
        </p:spPr>
      </p:pic>
      <p:pic>
        <p:nvPicPr>
          <p:cNvPr id="15" name="Picture 14" descr="U.S. Department of Health &amp; Human Services - National Institutes of Health&#10;&#10;Logo for the National Center for Complementary and Integrative Health">
            <a:extLst>
              <a:ext uri="{FF2B5EF4-FFF2-40B4-BE49-F238E27FC236}">
                <a16:creationId xmlns:a16="http://schemas.microsoft.com/office/drawing/2014/main" id="{47909D71-090A-F5B0-BCE4-EAD2A25E8A67}"/>
              </a:ext>
            </a:extLst>
          </p:cNvPr>
          <p:cNvPicPr>
            <a:picLocks noChangeAspect="1"/>
          </p:cNvPicPr>
          <p:nvPr userDrawn="1"/>
        </p:nvPicPr>
        <p:blipFill rotWithShape="1">
          <a:blip r:embed="rId7"/>
          <a:srcRect l="2804"/>
          <a:stretch/>
        </p:blipFill>
        <p:spPr>
          <a:xfrm>
            <a:off x="646281" y="417452"/>
            <a:ext cx="5284095" cy="1525648"/>
          </a:xfrm>
          <a:prstGeom prst="rect">
            <a:avLst/>
          </a:prstGeom>
        </p:spPr>
      </p:pic>
      <p:sp>
        <p:nvSpPr>
          <p:cNvPr id="2" name="Title 1">
            <a:extLst>
              <a:ext uri="{FF2B5EF4-FFF2-40B4-BE49-F238E27FC236}">
                <a16:creationId xmlns:a16="http://schemas.microsoft.com/office/drawing/2014/main" id="{027277DE-BA30-8D54-1ECB-5A844B7FCFE3}"/>
              </a:ext>
            </a:extLst>
          </p:cNvPr>
          <p:cNvSpPr>
            <a:spLocks noGrp="1"/>
          </p:cNvSpPr>
          <p:nvPr>
            <p:ph type="title" hasCustomPrompt="1"/>
          </p:nvPr>
        </p:nvSpPr>
        <p:spPr>
          <a:xfrm>
            <a:off x="0" y="-930406"/>
            <a:ext cx="5501761" cy="632844"/>
          </a:xfrm>
        </p:spPr>
        <p:txBody>
          <a:bodyPr/>
          <a:lstStyle/>
          <a:p>
            <a:r>
              <a:rPr lang="en-US" dirty="0"/>
              <a:t>Contact Information</a:t>
            </a:r>
          </a:p>
        </p:txBody>
      </p:sp>
      <p:sp>
        <p:nvSpPr>
          <p:cNvPr id="9" name="Text Placeholder 8">
            <a:extLst>
              <a:ext uri="{FF2B5EF4-FFF2-40B4-BE49-F238E27FC236}">
                <a16:creationId xmlns:a16="http://schemas.microsoft.com/office/drawing/2014/main" id="{64AE61A2-2974-A7F6-9B8F-BB4B8E1B05A8}"/>
              </a:ext>
            </a:extLst>
          </p:cNvPr>
          <p:cNvSpPr>
            <a:spLocks noGrp="1"/>
          </p:cNvSpPr>
          <p:nvPr>
            <p:ph type="body" sz="quarter" idx="10" hasCustomPrompt="1"/>
          </p:nvPr>
        </p:nvSpPr>
        <p:spPr>
          <a:xfrm>
            <a:off x="755847" y="5334000"/>
            <a:ext cx="6587618" cy="365167"/>
          </a:xfrm>
        </p:spPr>
        <p:txBody>
          <a:bodyPr/>
          <a:lstStyle>
            <a:lvl1pPr marL="0" indent="0">
              <a:buNone/>
              <a:defRPr sz="2000" b="1">
                <a:solidFill>
                  <a:schemeClr val="tx2"/>
                </a:solidFill>
              </a:defRPr>
            </a:lvl1pPr>
          </a:lstStyle>
          <a:p>
            <a:pPr lvl="0"/>
            <a:r>
              <a:rPr lang="en-US" dirty="0"/>
              <a:t>Optional Name</a:t>
            </a:r>
          </a:p>
        </p:txBody>
      </p:sp>
      <p:sp>
        <p:nvSpPr>
          <p:cNvPr id="14" name="Text Placeholder 8">
            <a:extLst>
              <a:ext uri="{FF2B5EF4-FFF2-40B4-BE49-F238E27FC236}">
                <a16:creationId xmlns:a16="http://schemas.microsoft.com/office/drawing/2014/main" id="{7CCF9A4F-55B3-82BD-A1E1-F8570D41E148}"/>
              </a:ext>
            </a:extLst>
          </p:cNvPr>
          <p:cNvSpPr>
            <a:spLocks noGrp="1"/>
          </p:cNvSpPr>
          <p:nvPr>
            <p:ph type="body" sz="quarter" idx="11" hasCustomPrompt="1"/>
          </p:nvPr>
        </p:nvSpPr>
        <p:spPr>
          <a:xfrm>
            <a:off x="755847" y="5768933"/>
            <a:ext cx="6587623" cy="365167"/>
          </a:xfrm>
        </p:spPr>
        <p:txBody>
          <a:bodyPr/>
          <a:lstStyle>
            <a:lvl1pPr marL="0" indent="0">
              <a:buNone/>
              <a:defRPr sz="2000">
                <a:solidFill>
                  <a:schemeClr val="tx2"/>
                </a:solidFill>
              </a:defRPr>
            </a:lvl1pPr>
          </a:lstStyle>
          <a:p>
            <a:pPr lvl="0"/>
            <a:r>
              <a:rPr lang="en-US" dirty="0"/>
              <a:t>Optional NIH email address</a:t>
            </a:r>
          </a:p>
        </p:txBody>
      </p:sp>
    </p:spTree>
    <p:extLst>
      <p:ext uri="{BB962C8B-B14F-4D97-AF65-F5344CB8AC3E}">
        <p14:creationId xmlns:p14="http://schemas.microsoft.com/office/powerpoint/2010/main" val="7610599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descr="Logo for the National Center for Complementary and Integrative Health">
            <a:extLst>
              <a:ext uri="{FF2B5EF4-FFF2-40B4-BE49-F238E27FC236}">
                <a16:creationId xmlns:a16="http://schemas.microsoft.com/office/drawing/2014/main" id="{D5F1E407-B314-2B46-CCB2-166678C56A7F}"/>
              </a:ext>
            </a:extLst>
          </p:cNvPr>
          <p:cNvPicPr>
            <a:picLocks noChangeAspect="1"/>
          </p:cNvPicPr>
          <p:nvPr userDrawn="1"/>
        </p:nvPicPr>
        <p:blipFill>
          <a:blip r:embed="rId2"/>
          <a:stretch>
            <a:fillRect/>
          </a:stretch>
        </p:blipFill>
        <p:spPr>
          <a:xfrm>
            <a:off x="0" y="6604064"/>
            <a:ext cx="12192127" cy="253937"/>
          </a:xfrm>
          <a:prstGeom prst="rect">
            <a:avLst/>
          </a:prstGeom>
        </p:spPr>
      </p:pic>
      <p:sp>
        <p:nvSpPr>
          <p:cNvPr id="2" name="Text Placeholder 3">
            <a:extLst>
              <a:ext uri="{FF2B5EF4-FFF2-40B4-BE49-F238E27FC236}">
                <a16:creationId xmlns:a16="http://schemas.microsoft.com/office/drawing/2014/main" id="{CCC77473-6146-5F85-224F-E321D764C31B}"/>
              </a:ext>
            </a:extLst>
          </p:cNvPr>
          <p:cNvSpPr>
            <a:spLocks noGrp="1"/>
          </p:cNvSpPr>
          <p:nvPr>
            <p:ph type="body" sz="quarter" idx="11" hasCustomPrompt="1"/>
          </p:nvPr>
        </p:nvSpPr>
        <p:spPr>
          <a:xfrm>
            <a:off x="417621" y="385659"/>
            <a:ext cx="10515600" cy="609600"/>
          </a:xfrm>
        </p:spPr>
        <p:txBody>
          <a:bodyPr/>
          <a:lstStyle>
            <a:lvl1pPr marL="0" indent="0">
              <a:buNone/>
              <a:defRPr sz="4400" b="1">
                <a:solidFill>
                  <a:schemeClr val="tx2"/>
                </a:solidFill>
              </a:defRPr>
            </a:lvl1pPr>
          </a:lstStyle>
          <a:p>
            <a:r>
              <a:rPr lang="en-US" dirty="0"/>
              <a:t>Click to edit title</a:t>
            </a:r>
          </a:p>
        </p:txBody>
      </p:sp>
    </p:spTree>
    <p:extLst>
      <p:ext uri="{BB962C8B-B14F-4D97-AF65-F5344CB8AC3E}">
        <p14:creationId xmlns:p14="http://schemas.microsoft.com/office/powerpoint/2010/main" val="2797597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6DC04FE-4BED-7E84-1F78-635B76FCB119}"/>
              </a:ext>
            </a:extLst>
          </p:cNvPr>
          <p:cNvSpPr>
            <a:spLocks noGrp="1"/>
          </p:cNvSpPr>
          <p:nvPr>
            <p:ph idx="1" hasCustomPrompt="1"/>
          </p:nvPr>
        </p:nvSpPr>
        <p:spPr>
          <a:xfrm>
            <a:off x="417621" y="1562100"/>
            <a:ext cx="10515600" cy="45386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Logo for the National Center for Complementary and Integrative Health">
            <a:extLst>
              <a:ext uri="{FF2B5EF4-FFF2-40B4-BE49-F238E27FC236}">
                <a16:creationId xmlns:a16="http://schemas.microsoft.com/office/drawing/2014/main" id="{1B9E1B0C-079A-016B-BB0C-1AC15B7A7B9D}"/>
              </a:ext>
            </a:extLst>
          </p:cNvPr>
          <p:cNvPicPr>
            <a:picLocks noChangeAspect="1"/>
          </p:cNvPicPr>
          <p:nvPr userDrawn="1"/>
        </p:nvPicPr>
        <p:blipFill>
          <a:blip r:embed="rId2"/>
          <a:stretch>
            <a:fillRect/>
          </a:stretch>
        </p:blipFill>
        <p:spPr>
          <a:xfrm>
            <a:off x="0" y="6604064"/>
            <a:ext cx="12192127" cy="253937"/>
          </a:xfrm>
          <a:prstGeom prst="rect">
            <a:avLst/>
          </a:prstGeom>
        </p:spPr>
      </p:pic>
      <p:sp>
        <p:nvSpPr>
          <p:cNvPr id="4" name="Text Placeholder 3">
            <a:extLst>
              <a:ext uri="{FF2B5EF4-FFF2-40B4-BE49-F238E27FC236}">
                <a16:creationId xmlns:a16="http://schemas.microsoft.com/office/drawing/2014/main" id="{935680DD-D6A6-BD97-3469-88BEA803EE2B}"/>
              </a:ext>
            </a:extLst>
          </p:cNvPr>
          <p:cNvSpPr>
            <a:spLocks noGrp="1"/>
          </p:cNvSpPr>
          <p:nvPr>
            <p:ph type="body" sz="quarter" idx="10" hasCustomPrompt="1"/>
          </p:nvPr>
        </p:nvSpPr>
        <p:spPr>
          <a:xfrm>
            <a:off x="417621" y="385659"/>
            <a:ext cx="10515600" cy="609600"/>
          </a:xfrm>
        </p:spPr>
        <p:txBody>
          <a:bodyPr/>
          <a:lstStyle>
            <a:lvl1pPr marL="0" indent="0">
              <a:buNone/>
              <a:defRPr sz="4400" b="1">
                <a:solidFill>
                  <a:schemeClr val="tx2"/>
                </a:solidFill>
              </a:defRPr>
            </a:lvl1pPr>
          </a:lstStyle>
          <a:p>
            <a:r>
              <a:rPr lang="en-US" dirty="0"/>
              <a:t>Click to edit title</a:t>
            </a:r>
          </a:p>
        </p:txBody>
      </p:sp>
    </p:spTree>
    <p:extLst>
      <p:ext uri="{BB962C8B-B14F-4D97-AF65-F5344CB8AC3E}">
        <p14:creationId xmlns:p14="http://schemas.microsoft.com/office/powerpoint/2010/main" val="34752467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pic>
        <p:nvPicPr>
          <p:cNvPr id="8" name="Picture 7" descr="NCCIH-general-Slide-02_light_16x9.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6214"/>
          </a:xfrm>
          <a:prstGeom prst="rect">
            <a:avLst/>
          </a:prstGeom>
        </p:spPr>
      </p:pic>
      <p:sp>
        <p:nvSpPr>
          <p:cNvPr id="2" name="Title 1"/>
          <p:cNvSpPr>
            <a:spLocks noGrp="1"/>
          </p:cNvSpPr>
          <p:nvPr>
            <p:ph type="title"/>
          </p:nvPr>
        </p:nvSpPr>
        <p:spPr>
          <a:xfrm>
            <a:off x="609601" y="273050"/>
            <a:ext cx="4011084" cy="116205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marL="343694" indent="-325438">
              <a:buClr>
                <a:srgbClr val="20558A"/>
              </a:buClr>
              <a:buSzPct val="80000"/>
              <a:buFont typeface="Wingdings" charset="2"/>
              <a:buChar char="§"/>
              <a:defRPr sz="3800"/>
            </a:lvl1pPr>
            <a:lvl2pPr>
              <a:buClr>
                <a:srgbClr val="20558A"/>
              </a:buClr>
              <a:defRPr sz="3350">
                <a:solidFill>
                  <a:srgbClr val="000000"/>
                </a:solidFill>
              </a:defRPr>
            </a:lvl2pPr>
            <a:lvl3pPr>
              <a:buClr>
                <a:srgbClr val="20558A"/>
              </a:buClr>
              <a:defRPr sz="2850">
                <a:solidFill>
                  <a:srgbClr val="000000"/>
                </a:solidFill>
              </a:defRPr>
            </a:lvl3pPr>
            <a:lvl4pPr>
              <a:buClr>
                <a:srgbClr val="20558A"/>
              </a:buClr>
              <a:defRPr sz="2400">
                <a:solidFill>
                  <a:srgbClr val="000000"/>
                </a:solidFill>
              </a:defRPr>
            </a:lvl4pPr>
            <a:lvl5pPr>
              <a:buClr>
                <a:srgbClr val="20558A"/>
              </a:buClr>
              <a:defRPr sz="2400">
                <a:solidFill>
                  <a:srgbClr val="00000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4183" indent="0">
              <a:buNone/>
              <a:defRPr sz="1450"/>
            </a:lvl2pPr>
            <a:lvl3pPr marL="1088365" indent="0">
              <a:buNone/>
              <a:defRPr sz="1200"/>
            </a:lvl3pPr>
            <a:lvl4pPr marL="1632547" indent="0">
              <a:buNone/>
              <a:defRPr sz="1050"/>
            </a:lvl4pPr>
            <a:lvl5pPr marL="2176729" indent="0">
              <a:buNone/>
              <a:defRPr sz="1050"/>
            </a:lvl5pPr>
            <a:lvl6pPr marL="2720912" indent="0">
              <a:buNone/>
              <a:defRPr sz="1050"/>
            </a:lvl6pPr>
            <a:lvl7pPr marL="3265094" indent="0">
              <a:buNone/>
              <a:defRPr sz="1050"/>
            </a:lvl7pPr>
            <a:lvl8pPr marL="3809276" indent="0">
              <a:buNone/>
              <a:defRPr sz="1050"/>
            </a:lvl8pPr>
            <a:lvl9pPr marL="4353459" indent="0">
              <a:buNone/>
              <a:defRPr sz="1050"/>
            </a:lvl9pPr>
          </a:lstStyle>
          <a:p>
            <a:pPr lvl="0"/>
            <a:r>
              <a:rPr lang="en-US"/>
              <a:t>Click to edit Master text styles</a:t>
            </a:r>
          </a:p>
        </p:txBody>
      </p:sp>
    </p:spTree>
    <p:extLst>
      <p:ext uri="{BB962C8B-B14F-4D97-AF65-F5344CB8AC3E}">
        <p14:creationId xmlns:p14="http://schemas.microsoft.com/office/powerpoint/2010/main" val="1590962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4195-A7B3-9652-38CC-7917E43EF02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EE48F807-BD15-044B-8C69-63BD4BE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C814860-E0B5-0CC0-DD65-F0F066AB91A5}"/>
              </a:ext>
            </a:extLst>
          </p:cNvPr>
          <p:cNvSpPr>
            <a:spLocks noGrp="1"/>
          </p:cNvSpPr>
          <p:nvPr>
            <p:ph type="dt" sz="half" idx="10"/>
          </p:nvPr>
        </p:nvSpPr>
        <p:spPr>
          <a:xfrm>
            <a:off x="838200" y="6356350"/>
            <a:ext cx="2743200" cy="365125"/>
          </a:xfrm>
          <a:prstGeom prst="rect">
            <a:avLst/>
          </a:prstGeom>
        </p:spPr>
        <p:txBody>
          <a:bodyPr/>
          <a:lstStyle/>
          <a:p>
            <a:fld id="{B48C8F14-8832-F247-8725-55F782A0F2B7}" type="datetimeFigureOut">
              <a:rPr lang="en-US" smtClean="0"/>
              <a:t>2/27/25</a:t>
            </a:fld>
            <a:endParaRPr lang="en-US" dirty="0"/>
          </a:p>
        </p:txBody>
      </p:sp>
      <p:sp>
        <p:nvSpPr>
          <p:cNvPr id="6" name="Slide Number Placeholder 5">
            <a:extLst>
              <a:ext uri="{FF2B5EF4-FFF2-40B4-BE49-F238E27FC236}">
                <a16:creationId xmlns:a16="http://schemas.microsoft.com/office/drawing/2014/main" id="{8112A738-99F4-794C-2D64-081B94F2B6CC}"/>
              </a:ext>
            </a:extLst>
          </p:cNvPr>
          <p:cNvSpPr>
            <a:spLocks noGrp="1"/>
          </p:cNvSpPr>
          <p:nvPr>
            <p:ph type="sldNum" sz="quarter" idx="12"/>
          </p:nvPr>
        </p:nvSpPr>
        <p:spPr>
          <a:xfrm>
            <a:off x="8610600" y="6356350"/>
            <a:ext cx="2743200" cy="365125"/>
          </a:xfrm>
          <a:prstGeom prst="rect">
            <a:avLst/>
          </a:prstGeom>
        </p:spPr>
        <p:txBody>
          <a:bodyPr/>
          <a:lstStyle/>
          <a:p>
            <a:fld id="{B0AAC085-4A6B-3249-BC1E-56394BC0439D}" type="slidenum">
              <a:rPr lang="en-US" smtClean="0"/>
              <a:t>‹#›</a:t>
            </a:fld>
            <a:endParaRPr lang="en-US" dirty="0"/>
          </a:p>
        </p:txBody>
      </p:sp>
      <p:sp>
        <p:nvSpPr>
          <p:cNvPr id="8" name="Footer Placeholder 4">
            <a:extLst>
              <a:ext uri="{FF2B5EF4-FFF2-40B4-BE49-F238E27FC236}">
                <a16:creationId xmlns:a16="http://schemas.microsoft.com/office/drawing/2014/main" id="{22127723-4405-02FB-10B8-953DD636AB5C}"/>
              </a:ext>
            </a:extLst>
          </p:cNvPr>
          <p:cNvSpPr txBox="1">
            <a:spLocks/>
          </p:cNvSpPr>
          <p:nvPr userDrawn="1"/>
        </p:nvSpPr>
        <p:spPr>
          <a:xfrm>
            <a:off x="3276600" y="6472405"/>
            <a:ext cx="4876800" cy="38559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panose="020B0606030504020204" pitchFamily="34" charset="0"/>
              </a:rPr>
              <a:t>Scientific Writing in Health and Medicine -  CARE-writer</a:t>
            </a:r>
          </a:p>
        </p:txBody>
      </p:sp>
    </p:spTree>
    <p:extLst>
      <p:ext uri="{BB962C8B-B14F-4D97-AF65-F5344CB8AC3E}">
        <p14:creationId xmlns:p14="http://schemas.microsoft.com/office/powerpoint/2010/main" val="39085606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0B0A2-B561-218D-8A87-A93E73C640E8}"/>
              </a:ext>
            </a:extLst>
          </p:cNvPr>
          <p:cNvSpPr>
            <a:spLocks noGrp="1"/>
          </p:cNvSpPr>
          <p:nvPr>
            <p:ph type="title"/>
          </p:nvPr>
        </p:nvSpPr>
        <p:spPr/>
        <p:txBody>
          <a:bodyPr/>
          <a:lstStyle>
            <a:lvl1pPr>
              <a:defRPr b="0" i="0">
                <a:latin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550908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6DE4454-ED18-D5C1-CD27-4321E1B996D8}"/>
              </a:ext>
            </a:extLst>
          </p:cNvPr>
          <p:cNvSpPr>
            <a:spLocks noGrp="1"/>
          </p:cNvSpPr>
          <p:nvPr>
            <p:ph type="ftr" sz="quarter" idx="11"/>
          </p:nvPr>
        </p:nvSpPr>
        <p:spPr>
          <a:xfrm>
            <a:off x="4038600" y="6529107"/>
            <a:ext cx="4114800" cy="365125"/>
          </a:xfrm>
          <a:prstGeom prst="rect">
            <a:avLst/>
          </a:prstGeom>
        </p:spPr>
        <p:txBody>
          <a:bodyPr/>
          <a:lstStyle/>
          <a:p>
            <a:endParaRPr lang="en-US" dirty="0"/>
          </a:p>
        </p:txBody>
      </p:sp>
    </p:spTree>
    <p:extLst>
      <p:ext uri="{BB962C8B-B14F-4D97-AF65-F5344CB8AC3E}">
        <p14:creationId xmlns:p14="http://schemas.microsoft.com/office/powerpoint/2010/main" val="2355882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7C685B39-667A-4A29-96AE-E86601D611A6}" type="datetimeFigureOut">
              <a:rPr lang="en-US" smtClean="0"/>
              <a:t>2/27/25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27D00F-18B6-4907-9F3E-B766997DC7AC}" type="slidenum">
              <a:rPr lang="en-US" smtClean="0"/>
              <a:t>‹#›</a:t>
            </a:fld>
            <a:endParaRPr lang="en-US"/>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09585755"/>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685B39-667A-4A29-96AE-E86601D611A6}" type="datetimeFigureOut">
              <a:rPr lang="en-US" smtClean="0"/>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D00F-18B6-4907-9F3E-B766997DC7AC}"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3249383"/>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685B39-667A-4A29-96AE-E86601D611A6}" type="datetimeFigureOut">
              <a:rPr lang="en-US" smtClean="0"/>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D00F-18B6-4907-9F3E-B766997DC7AC}" type="slidenum">
              <a:rPr lang="en-US" smtClean="0"/>
              <a:t>‹#›</a:t>
            </a:fld>
            <a:endParaRPr lang="en-US"/>
          </a:p>
        </p:txBody>
      </p:sp>
    </p:spTree>
    <p:extLst>
      <p:ext uri="{BB962C8B-B14F-4D97-AF65-F5344CB8AC3E}">
        <p14:creationId xmlns:p14="http://schemas.microsoft.com/office/powerpoint/2010/main" val="207606314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BA1710-1FD1-42B5-AFA7-931CE8C1D194}" type="datetimeFigureOut">
              <a:rPr lang="en-US" smtClean="0"/>
              <a:t>2/27/25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1ED067-B6AC-47B9-B5F2-2EE7FB634FF0}" type="slidenum">
              <a:rPr lang="en-US" smtClean="0"/>
              <a:t>‹#›</a:t>
            </a:fld>
            <a:endParaRPr lang="en-US"/>
          </a:p>
        </p:txBody>
      </p:sp>
    </p:spTree>
    <p:extLst>
      <p:ext uri="{BB962C8B-B14F-4D97-AF65-F5344CB8AC3E}">
        <p14:creationId xmlns:p14="http://schemas.microsoft.com/office/powerpoint/2010/main" val="2507508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C685B39-667A-4A29-96AE-E86601D611A6}" type="datetimeFigureOut">
              <a:rPr lang="en-US" smtClean="0"/>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7D00F-18B6-4907-9F3E-B766997DC7AC}"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193535"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141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685B39-667A-4A29-96AE-E86601D611A6}" type="datetimeFigureOut">
              <a:rPr lang="en-US" smtClean="0"/>
              <a:t>2/27/25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27D00F-18B6-4907-9F3E-B766997DC7AC}" type="slidenum">
              <a:rPr lang="en-US" smtClean="0"/>
              <a:t>‹#›</a:t>
            </a:fld>
            <a:endParaRPr lang="en-US"/>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42648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685B39-667A-4A29-96AE-E86601D611A6}" type="datetimeFigureOut">
              <a:rPr lang="en-US" smtClean="0"/>
              <a:t>2/27/25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27D00F-18B6-4907-9F3E-B766997DC7AC}" type="slidenum">
              <a:rPr lang="en-US" smtClean="0"/>
              <a:t>‹#›</a:t>
            </a:fld>
            <a:endParaRPr lang="en-US"/>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7917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685B39-667A-4A29-96AE-E86601D611A6}" type="datetimeFigureOut">
              <a:rPr lang="en-US" smtClean="0"/>
              <a:t>2/27/25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27D00F-18B6-4907-9F3E-B766997DC7AC}" type="slidenum">
              <a:rPr lang="en-US" smtClean="0"/>
              <a:t>‹#›</a:t>
            </a:fld>
            <a:endParaRPr lang="en-US"/>
          </a:p>
        </p:txBody>
      </p:sp>
    </p:spTree>
    <p:extLst>
      <p:ext uri="{BB962C8B-B14F-4D97-AF65-F5344CB8AC3E}">
        <p14:creationId xmlns:p14="http://schemas.microsoft.com/office/powerpoint/2010/main" val="10452193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685B39-667A-4A29-96AE-E86601D611A6}" type="datetimeFigureOut">
              <a:rPr lang="en-US" smtClean="0"/>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7D00F-18B6-4907-9F3E-B766997DC7AC}" type="slidenum">
              <a:rPr lang="en-US" smtClean="0"/>
              <a:t>‹#›</a:t>
            </a:fld>
            <a:endParaRPr lang="en-US"/>
          </a:p>
        </p:txBody>
      </p:sp>
    </p:spTree>
    <p:extLst>
      <p:ext uri="{BB962C8B-B14F-4D97-AF65-F5344CB8AC3E}">
        <p14:creationId xmlns:p14="http://schemas.microsoft.com/office/powerpoint/2010/main" val="42777592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685B39-667A-4A29-96AE-E86601D611A6}" type="datetimeFigureOut">
              <a:rPr lang="en-US" smtClean="0"/>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7D00F-18B6-4907-9F3E-B766997DC7AC}" type="slidenum">
              <a:rPr lang="en-US" smtClean="0"/>
              <a:t>‹#›</a:t>
            </a:fld>
            <a:endParaRPr lang="en-US"/>
          </a:p>
        </p:txBody>
      </p:sp>
    </p:spTree>
    <p:extLst>
      <p:ext uri="{BB962C8B-B14F-4D97-AF65-F5344CB8AC3E}">
        <p14:creationId xmlns:p14="http://schemas.microsoft.com/office/powerpoint/2010/main" val="11841051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685B39-667A-4A29-96AE-E86601D611A6}" type="datetimeFigureOut">
              <a:rPr lang="en-US" smtClean="0"/>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D00F-18B6-4907-9F3E-B766997DC7AC}" type="slidenum">
              <a:rPr lang="en-US" smtClean="0"/>
              <a:t>‹#›</a:t>
            </a:fld>
            <a:endParaRPr lang="en-US"/>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28627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685B39-667A-4A29-96AE-E86601D611A6}" type="datetimeFigureOut">
              <a:rPr lang="en-US" smtClean="0"/>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D00F-18B6-4907-9F3E-B766997DC7AC}" type="slidenum">
              <a:rPr lang="en-US" smtClean="0"/>
              <a:t>‹#›</a:t>
            </a:fld>
            <a:endParaRPr lang="en-US"/>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761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A1710-1FD1-42B5-AFA7-931CE8C1D194}" type="datetimeFigureOut">
              <a:rPr lang="en-US" smtClean="0"/>
              <a:t>2/27/25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1ED067-B6AC-47B9-B5F2-2EE7FB634FF0}" type="slidenum">
              <a:rPr lang="en-US" smtClean="0"/>
              <a:t>‹#›</a:t>
            </a:fld>
            <a:endParaRPr lang="en-US"/>
          </a:p>
        </p:txBody>
      </p:sp>
    </p:spTree>
    <p:extLst>
      <p:ext uri="{BB962C8B-B14F-4D97-AF65-F5344CB8AC3E}">
        <p14:creationId xmlns:p14="http://schemas.microsoft.com/office/powerpoint/2010/main" val="183018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A1710-1FD1-42B5-AFA7-931CE8C1D194}" type="datetimeFigureOut">
              <a:rPr lang="en-US" smtClean="0"/>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ED067-B6AC-47B9-B5F2-2EE7FB634FF0}" type="slidenum">
              <a:rPr lang="en-US" smtClean="0"/>
              <a:t>‹#›</a:t>
            </a:fld>
            <a:endParaRPr lang="en-US"/>
          </a:p>
        </p:txBody>
      </p:sp>
    </p:spTree>
    <p:extLst>
      <p:ext uri="{BB962C8B-B14F-4D97-AF65-F5344CB8AC3E}">
        <p14:creationId xmlns:p14="http://schemas.microsoft.com/office/powerpoint/2010/main" val="2933770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A1710-1FD1-42B5-AFA7-931CE8C1D194}" type="datetimeFigureOut">
              <a:rPr lang="en-US" smtClean="0"/>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ED067-B6AC-47B9-B5F2-2EE7FB634FF0}" type="slidenum">
              <a:rPr lang="en-US" smtClean="0"/>
              <a:t>‹#›</a:t>
            </a:fld>
            <a:endParaRPr lang="en-US"/>
          </a:p>
        </p:txBody>
      </p:sp>
    </p:spTree>
    <p:extLst>
      <p:ext uri="{BB962C8B-B14F-4D97-AF65-F5344CB8AC3E}">
        <p14:creationId xmlns:p14="http://schemas.microsoft.com/office/powerpoint/2010/main" val="4046991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theme" Target="../theme/theme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image" Target="../media/image20.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A1710-1FD1-42B5-AFA7-931CE8C1D194}" type="datetimeFigureOut">
              <a:rPr lang="en-US" smtClean="0"/>
              <a:t>2/27/25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ED067-B6AC-47B9-B5F2-2EE7FB634FF0}" type="slidenum">
              <a:rPr lang="en-US" smtClean="0"/>
              <a:t>‹#›</a:t>
            </a:fld>
            <a:endParaRPr lang="en-US"/>
          </a:p>
        </p:txBody>
      </p:sp>
    </p:spTree>
    <p:extLst>
      <p:ext uri="{BB962C8B-B14F-4D97-AF65-F5344CB8AC3E}">
        <p14:creationId xmlns:p14="http://schemas.microsoft.com/office/powerpoint/2010/main" val="390888152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9189" y="846139"/>
            <a:ext cx="9069976"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49189" y="2119919"/>
            <a:ext cx="9069976" cy="42870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56382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xStyles>
    <p:titleStyle>
      <a:lvl1pPr algn="l" defTabSz="457200" rtl="0" eaLnBrk="1" latinLnBrk="0" hangingPunct="1">
        <a:spcBef>
          <a:spcPct val="0"/>
        </a:spcBef>
        <a:buNone/>
        <a:defRPr sz="3200" b="1" i="0" kern="100" spc="0">
          <a:solidFill>
            <a:schemeClr val="tx1"/>
          </a:solidFill>
          <a:latin typeface="Arial"/>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81B8F32D-D8B6-4B9E-9CBF-DCAC30B7B93D}" type="datetimeFigureOut">
              <a:rPr lang="en-US" smtClean="0"/>
              <a:pPr/>
              <a:t>2/27/25</a:t>
            </a:fld>
            <a:endParaRPr lang="en-US" dirty="0"/>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dirty="0"/>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962819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3CBFB6-77E9-7C64-93C7-808F570B14C3}"/>
              </a:ext>
            </a:extLst>
          </p:cNvPr>
          <p:cNvSpPr>
            <a:spLocks noGrp="1"/>
          </p:cNvSpPr>
          <p:nvPr>
            <p:ph type="title"/>
          </p:nvPr>
        </p:nvSpPr>
        <p:spPr>
          <a:xfrm>
            <a:off x="417621" y="365126"/>
            <a:ext cx="10515600" cy="930275"/>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B71378BC-F8E0-FC92-117A-978570CC177F}"/>
              </a:ext>
            </a:extLst>
          </p:cNvPr>
          <p:cNvSpPr>
            <a:spLocks noGrp="1"/>
          </p:cNvSpPr>
          <p:nvPr>
            <p:ph type="body" idx="1"/>
          </p:nvPr>
        </p:nvSpPr>
        <p:spPr>
          <a:xfrm>
            <a:off x="417621" y="1600200"/>
            <a:ext cx="10515600" cy="45767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86920E7-DD26-D00C-F1C6-0D4472B8AB0D}"/>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ea typeface="Tahoma" panose="020B0604030504040204" pitchFamily="34" charset="0"/>
                <a:cs typeface="Arial" panose="020B0604020202020204" pitchFamily="34" charset="0"/>
              </a:defRPr>
            </a:lvl1pPr>
          </a:lstStyle>
          <a:p>
            <a:fld id="{08B94002-9CAB-FF49-9C11-105F6EE963DE}" type="datetimeFigureOut">
              <a:rPr lang="en-US" smtClean="0"/>
              <a:pPr/>
              <a:t>2/27/25</a:t>
            </a:fld>
            <a:endParaRPr lang="en-US" dirty="0"/>
          </a:p>
        </p:txBody>
      </p:sp>
      <p:sp>
        <p:nvSpPr>
          <p:cNvPr id="5" name="Footer Placeholder 4">
            <a:extLst>
              <a:ext uri="{FF2B5EF4-FFF2-40B4-BE49-F238E27FC236}">
                <a16:creationId xmlns:a16="http://schemas.microsoft.com/office/drawing/2014/main" id="{12CAB287-EC7D-90D8-8839-C2D123FE43E0}"/>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ea typeface="Tahoma" panose="020B060403050404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1927BCB-8BE6-C464-228F-E248DA31BB8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ea typeface="Tahoma" panose="020B0604030504040204" pitchFamily="34" charset="0"/>
                <a:cs typeface="Arial" panose="020B0604020202020204" pitchFamily="34" charset="0"/>
              </a:defRPr>
            </a:lvl1pPr>
          </a:lstStyle>
          <a:p>
            <a:fld id="{3260B3B3-62F7-834F-90AE-A1DBA4B31B0E}" type="slidenum">
              <a:rPr lang="en-US" smtClean="0"/>
              <a:pPr/>
              <a:t>‹#›</a:t>
            </a:fld>
            <a:endParaRPr lang="en-US" dirty="0"/>
          </a:p>
        </p:txBody>
      </p:sp>
    </p:spTree>
    <p:extLst>
      <p:ext uri="{BB962C8B-B14F-4D97-AF65-F5344CB8AC3E}">
        <p14:creationId xmlns:p14="http://schemas.microsoft.com/office/powerpoint/2010/main" val="46017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Lst>
  <p:txStyles>
    <p:titleStyle>
      <a:lvl1pPr algn="l" defTabSz="914172" rtl="0" eaLnBrk="1" fontAlgn="t" latinLnBrk="0" hangingPunct="1">
        <a:lnSpc>
          <a:spcPct val="90000"/>
        </a:lnSpc>
        <a:spcBef>
          <a:spcPct val="0"/>
        </a:spcBef>
        <a:buNone/>
        <a:defRPr sz="4399" b="1" kern="1200">
          <a:solidFill>
            <a:schemeClr val="accent1"/>
          </a:solidFill>
          <a:latin typeface="Arial" panose="020B0604020202020204" pitchFamily="34" charset="0"/>
          <a:ea typeface="Tahoma" panose="020B0604030504040204" pitchFamily="34" charset="0"/>
          <a:cs typeface="Arial" panose="020B0604020202020204" pitchFamily="34" charset="0"/>
        </a:defRPr>
      </a:lvl1pPr>
    </p:titleStyle>
    <p:bodyStyle>
      <a:lvl1pPr marL="228543" indent="-228543" algn="l" defTabSz="914172" rtl="0" eaLnBrk="1" fontAlgn="t"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685628"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6885"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3971"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8"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8"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2443B1-138B-03BC-B60F-DAB4C53ACA51}"/>
              </a:ext>
            </a:extLst>
          </p:cNvPr>
          <p:cNvSpPr>
            <a:spLocks noGrp="1"/>
          </p:cNvSpPr>
          <p:nvPr>
            <p:ph type="title"/>
          </p:nvPr>
        </p:nvSpPr>
        <p:spPr>
          <a:xfrm>
            <a:off x="1241612" y="257550"/>
            <a:ext cx="10515600" cy="61651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996A10-CC00-EB9B-C92B-EBC73B2897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9E69D880-E99D-24EB-7567-5B06DDB964BA}"/>
              </a:ext>
            </a:extLst>
          </p:cNvPr>
          <p:cNvSpPr txBox="1">
            <a:spLocks/>
          </p:cNvSpPr>
          <p:nvPr userDrawn="1"/>
        </p:nvSpPr>
        <p:spPr>
          <a:xfrm>
            <a:off x="3276600" y="6472405"/>
            <a:ext cx="4876800" cy="38559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panose="020B0606030504020204" pitchFamily="34" charset="0"/>
              </a:rPr>
              <a:t>Health Research Reporting Guidelines</a:t>
            </a:r>
          </a:p>
        </p:txBody>
      </p:sp>
    </p:spTree>
    <p:extLst>
      <p:ext uri="{BB962C8B-B14F-4D97-AF65-F5344CB8AC3E}">
        <p14:creationId xmlns:p14="http://schemas.microsoft.com/office/powerpoint/2010/main" val="310053161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Lst>
  <p:txStyles>
    <p:title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Helvetica Neue Light" panose="02000403000000020004" pitchFamily="2"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Helvetica Neue" panose="02000503000000020004"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Helvetica Neue" panose="02000503000000020004"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Helvetica Neue" panose="02000503000000020004"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Helvetica Neue" panose="02000503000000020004"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Helvetica Neue" panose="02000503000000020004"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7C685B39-667A-4A29-96AE-E86601D611A6}" type="datetimeFigureOut">
              <a:rPr lang="en-US" smtClean="0"/>
              <a:t>2/27/25</a:t>
            </a:fld>
            <a:endParaRPr lang="en-US"/>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4F27D00F-18B6-4907-9F3E-B766997DC7AC}" type="slidenum">
              <a:rPr lang="en-US" smtClean="0"/>
              <a:t>‹#›</a:t>
            </a:fld>
            <a:endParaRPr lang="en-US"/>
          </a:p>
        </p:txBody>
      </p:sp>
    </p:spTree>
    <p:extLst>
      <p:ext uri="{BB962C8B-B14F-4D97-AF65-F5344CB8AC3E}">
        <p14:creationId xmlns:p14="http://schemas.microsoft.com/office/powerpoint/2010/main" val="1732968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image" Target="../media/image50.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7.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nccih.nih.gov/research/the-nih-music-based-intervention-toolkit" TargetMode="Externa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hyperlink" Target="https://grants.nih.gov/policy-and-compliance/policy-topics/reproducibility" TargetMode="External"/><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jpe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notesSlide" Target="../notesSlides/notesSlide2.xml"/><Relationship Id="rId16"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30.jpeg"/><Relationship Id="rId11" Type="http://schemas.openxmlformats.org/officeDocument/2006/relationships/image" Target="../media/image35.jp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jpg"/><Relationship Id="rId14" Type="http://schemas.openxmlformats.org/officeDocument/2006/relationships/image" Target="../media/image38.jp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hyperlink" Target="mailto:dsrileymd@me.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5.xml"/><Relationship Id="rId1" Type="http://schemas.openxmlformats.org/officeDocument/2006/relationships/tags" Target="../tags/tag1.xml"/></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5.xml"/><Relationship Id="rId7" Type="http://schemas.openxmlformats.org/officeDocument/2006/relationships/diagramColors" Target="../diagrams/colors1.xml"/><Relationship Id="rId2" Type="http://schemas.openxmlformats.org/officeDocument/2006/relationships/slideLayout" Target="../slideLayouts/slideLayout55.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5.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57.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equator-network.org/"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jp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F60170-91B4-45F0-B88B-9C07AEC46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aford"/>
              <a:ea typeface="+mn-ea"/>
              <a:cs typeface="+mn-cs"/>
            </a:endParaRPr>
          </a:p>
        </p:txBody>
      </p:sp>
      <p:sp>
        <p:nvSpPr>
          <p:cNvPr id="2" name="Title 1">
            <a:extLst>
              <a:ext uri="{FF2B5EF4-FFF2-40B4-BE49-F238E27FC236}">
                <a16:creationId xmlns:a16="http://schemas.microsoft.com/office/drawing/2014/main" id="{EB2AC3C2-7DDF-2250-BF1F-7B89BCC7135D}"/>
              </a:ext>
            </a:extLst>
          </p:cNvPr>
          <p:cNvSpPr>
            <a:spLocks noGrp="1"/>
          </p:cNvSpPr>
          <p:nvPr>
            <p:ph type="ctrTitle"/>
          </p:nvPr>
        </p:nvSpPr>
        <p:spPr>
          <a:xfrm>
            <a:off x="481006" y="739726"/>
            <a:ext cx="5799333" cy="2733082"/>
          </a:xfrm>
        </p:spPr>
        <p:txBody>
          <a:bodyPr anchor="b">
            <a:normAutofit/>
          </a:bodyPr>
          <a:lstStyle/>
          <a:p>
            <a:pPr>
              <a:lnSpc>
                <a:spcPct val="90000"/>
              </a:lnSpc>
            </a:pPr>
            <a:r>
              <a:rPr lang="en-US" sz="3600" dirty="0"/>
              <a:t>Reporting Guidelines for Music-Based Interventions: Improving Quality and Consistency in Whole Health Research</a:t>
            </a:r>
          </a:p>
        </p:txBody>
      </p:sp>
      <p:sp>
        <p:nvSpPr>
          <p:cNvPr id="3" name="Subtitle 2">
            <a:extLst>
              <a:ext uri="{FF2B5EF4-FFF2-40B4-BE49-F238E27FC236}">
                <a16:creationId xmlns:a16="http://schemas.microsoft.com/office/drawing/2014/main" id="{11FAD4DD-B96E-6751-E1AB-085228DC499C}"/>
              </a:ext>
            </a:extLst>
          </p:cNvPr>
          <p:cNvSpPr>
            <a:spLocks noGrp="1"/>
          </p:cNvSpPr>
          <p:nvPr>
            <p:ph type="subTitle" idx="1"/>
          </p:nvPr>
        </p:nvSpPr>
        <p:spPr>
          <a:xfrm>
            <a:off x="481006" y="3631810"/>
            <a:ext cx="5614993" cy="2641397"/>
          </a:xfrm>
        </p:spPr>
        <p:txBody>
          <a:bodyPr anchor="t">
            <a:normAutofit fontScale="70000" lnSpcReduction="20000"/>
          </a:bodyPr>
          <a:lstStyle/>
          <a:p>
            <a:pPr>
              <a:spcBef>
                <a:spcPts val="0"/>
              </a:spcBef>
            </a:pPr>
            <a:r>
              <a:rPr lang="en-US" sz="2900" dirty="0"/>
              <a:t>Sheri L. Robb, PhD, MT-BC</a:t>
            </a:r>
          </a:p>
          <a:p>
            <a:pPr>
              <a:spcBef>
                <a:spcPts val="0"/>
              </a:spcBef>
            </a:pPr>
            <a:r>
              <a:rPr lang="en-US" sz="2900" dirty="0"/>
              <a:t>Indiana University</a:t>
            </a:r>
          </a:p>
          <a:p>
            <a:pPr>
              <a:spcBef>
                <a:spcPts val="0"/>
              </a:spcBef>
            </a:pPr>
            <a:endParaRPr lang="en-US" sz="2900" dirty="0"/>
          </a:p>
          <a:p>
            <a:pPr>
              <a:spcBef>
                <a:spcPts val="0"/>
              </a:spcBef>
            </a:pPr>
            <a:r>
              <a:rPr lang="en-US" sz="2900" dirty="0"/>
              <a:t>Emmeline Edwards, PhD</a:t>
            </a:r>
          </a:p>
          <a:p>
            <a:pPr>
              <a:spcBef>
                <a:spcPts val="0"/>
              </a:spcBef>
            </a:pPr>
            <a:r>
              <a:rPr lang="en-US" sz="2900" dirty="0"/>
              <a:t>NCCIH/NIH</a:t>
            </a:r>
          </a:p>
          <a:p>
            <a:pPr>
              <a:spcBef>
                <a:spcPts val="0"/>
              </a:spcBef>
            </a:pPr>
            <a:endParaRPr lang="en-US" sz="2900" dirty="0"/>
          </a:p>
          <a:p>
            <a:pPr>
              <a:spcBef>
                <a:spcPts val="0"/>
              </a:spcBef>
            </a:pPr>
            <a:r>
              <a:rPr lang="en-US" sz="2900" dirty="0"/>
              <a:t>David Riley, MD</a:t>
            </a:r>
          </a:p>
          <a:p>
            <a:pPr>
              <a:spcBef>
                <a:spcPts val="0"/>
              </a:spcBef>
            </a:pPr>
            <a:endParaRPr lang="en-US" sz="2900" dirty="0"/>
          </a:p>
          <a:p>
            <a:pPr>
              <a:spcBef>
                <a:spcPts val="0"/>
              </a:spcBef>
            </a:pPr>
            <a:r>
              <a:rPr lang="en-US" sz="2900" dirty="0"/>
              <a:t>Erik J. </a:t>
            </a:r>
            <a:r>
              <a:rPr lang="en-US" sz="2900" dirty="0" err="1"/>
              <a:t>Groessl</a:t>
            </a:r>
            <a:r>
              <a:rPr lang="en-US" sz="2900" dirty="0"/>
              <a:t>, PhD</a:t>
            </a:r>
          </a:p>
          <a:p>
            <a:pPr>
              <a:spcBef>
                <a:spcPts val="0"/>
              </a:spcBef>
            </a:pPr>
            <a:r>
              <a:rPr lang="en-US" sz="2900" dirty="0"/>
              <a:t>UC San Diego/VA San Diego</a:t>
            </a:r>
          </a:p>
          <a:p>
            <a:pPr>
              <a:spcBef>
                <a:spcPts val="0"/>
              </a:spcBef>
            </a:pPr>
            <a:endParaRPr lang="en-US" dirty="0"/>
          </a:p>
          <a:p>
            <a:pPr>
              <a:spcBef>
                <a:spcPts val="0"/>
              </a:spcBef>
            </a:pPr>
            <a:endParaRPr lang="en-US" dirty="0"/>
          </a:p>
        </p:txBody>
      </p:sp>
      <p:pic>
        <p:nvPicPr>
          <p:cNvPr id="16" name="Picture 15" descr="Cloudy oil paint art">
            <a:extLst>
              <a:ext uri="{FF2B5EF4-FFF2-40B4-BE49-F238E27FC236}">
                <a16:creationId xmlns:a16="http://schemas.microsoft.com/office/drawing/2014/main" id="{50D6A79B-C764-B2BA-9B1F-A4D0F3D5FB49}"/>
              </a:ext>
            </a:extLst>
          </p:cNvPr>
          <p:cNvPicPr>
            <a:picLocks noChangeAspect="1"/>
          </p:cNvPicPr>
          <p:nvPr/>
        </p:nvPicPr>
        <p:blipFill>
          <a:blip r:embed="rId2">
            <a:alphaModFix/>
          </a:blip>
          <a:srcRect r="39256"/>
          <a:stretch/>
        </p:blipFill>
        <p:spPr>
          <a:xfrm>
            <a:off x="6280340" y="489856"/>
            <a:ext cx="5349331" cy="5878282"/>
          </a:xfrm>
          <a:prstGeom prst="rect">
            <a:avLst/>
          </a:prstGeom>
        </p:spPr>
      </p:pic>
      <p:cxnSp>
        <p:nvCxnSpPr>
          <p:cNvPr id="24" name="Straight Connector 23">
            <a:extLst>
              <a:ext uri="{FF2B5EF4-FFF2-40B4-BE49-F238E27FC236}">
                <a16:creationId xmlns:a16="http://schemas.microsoft.com/office/drawing/2014/main" id="{2C84CC28-1690-471E-9AE2-3198EB8631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26E6137-4B85-4A65-BCC4-9BAB3D0DAE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50202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Freeform: Shape 65">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808A9C0B-02E6-456F-B38F-183D5CF1B7B3}"/>
              </a:ext>
            </a:extLst>
          </p:cNvPr>
          <p:cNvSpPr>
            <a:spLocks noGrp="1"/>
          </p:cNvSpPr>
          <p:nvPr>
            <p:ph type="title" idx="4294967295"/>
          </p:nvPr>
        </p:nvSpPr>
        <p:spPr>
          <a:xfrm>
            <a:off x="2241756" y="1441938"/>
            <a:ext cx="7728154" cy="3974124"/>
          </a:xfrm>
        </p:spPr>
        <p:txBody>
          <a:bodyPr vert="horz" lIns="91440" tIns="45720" rIns="91440" bIns="45720" rtlCol="0" anchor="ctr">
            <a:normAutofit/>
          </a:bodyPr>
          <a:lstStyle/>
          <a:p>
            <a:pPr algn="ctr">
              <a:spcAft>
                <a:spcPts val="2400"/>
              </a:spcAft>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To ensure validity of current checklist items and improve uptake we proposed a three-stage process to examine current guidelines and disseminate resulting validated checklist and guidance statements.</a:t>
            </a:r>
            <a:b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br>
            <a:endParaRPr lang="en-US" sz="2400" b="1" dirty="0">
              <a:solidFill>
                <a:schemeClr val="bg1"/>
              </a:solidFill>
            </a:endParaRPr>
          </a:p>
        </p:txBody>
      </p:sp>
    </p:spTree>
    <p:extLst>
      <p:ext uri="{BB962C8B-B14F-4D97-AF65-F5344CB8AC3E}">
        <p14:creationId xmlns:p14="http://schemas.microsoft.com/office/powerpoint/2010/main" val="483857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0F93-9D73-ADEA-07FB-0F1A95693DF2}"/>
              </a:ext>
            </a:extLst>
          </p:cNvPr>
          <p:cNvSpPr>
            <a:spLocks noGrp="1"/>
          </p:cNvSpPr>
          <p:nvPr>
            <p:ph type="title"/>
          </p:nvPr>
        </p:nvSpPr>
        <p:spPr>
          <a:xfrm>
            <a:off x="699662" y="1240714"/>
            <a:ext cx="3616856" cy="4376572"/>
          </a:xfrm>
        </p:spPr>
        <p:txBody>
          <a:bodyPr anchor="ctr">
            <a:normAutofit/>
          </a:bodyPr>
          <a:lstStyle/>
          <a:p>
            <a:r>
              <a:rPr lang="en-US" sz="4800" dirty="0"/>
              <a:t>Methods Overview</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4B82516-0669-8E48-46E2-77128F6C0C28}"/>
              </a:ext>
            </a:extLst>
          </p:cNvPr>
          <p:cNvSpPr>
            <a:spLocks noGrp="1"/>
          </p:cNvSpPr>
          <p:nvPr>
            <p:ph idx="1"/>
          </p:nvPr>
        </p:nvSpPr>
        <p:spPr>
          <a:xfrm>
            <a:off x="6096000" y="1399032"/>
            <a:ext cx="5501834" cy="4471416"/>
          </a:xfrm>
        </p:spPr>
        <p:txBody>
          <a:bodyPr anchor="ctr">
            <a:normAutofit/>
          </a:bodyPr>
          <a:lstStyle/>
          <a:p>
            <a:pPr marL="0" indent="0">
              <a:buNone/>
            </a:pPr>
            <a:r>
              <a:rPr lang="en-US" sz="3600" dirty="0"/>
              <a:t>Stage 1: Field Scan</a:t>
            </a:r>
          </a:p>
          <a:p>
            <a:pPr marL="0" indent="0">
              <a:buNone/>
            </a:pPr>
            <a:r>
              <a:rPr lang="en-US" sz="3600" dirty="0"/>
              <a:t>Stage 2: Delphi Survey </a:t>
            </a:r>
          </a:p>
          <a:p>
            <a:pPr marL="0" indent="0">
              <a:buNone/>
            </a:pPr>
            <a:r>
              <a:rPr lang="en-US" sz="3600" dirty="0"/>
              <a:t>     </a:t>
            </a:r>
            <a:r>
              <a:rPr lang="en-US" dirty="0"/>
              <a:t>Two Rounds + Expert Panel</a:t>
            </a:r>
          </a:p>
          <a:p>
            <a:pPr marL="0" indent="0">
              <a:buNone/>
            </a:pPr>
            <a:r>
              <a:rPr lang="en-US" sz="3600" dirty="0"/>
              <a:t>Stage 3: Dissemination</a:t>
            </a:r>
          </a:p>
          <a:p>
            <a:pPr marL="0" indent="0">
              <a:buNone/>
            </a:pPr>
            <a:endParaRPr lang="en-US" sz="2200" dirty="0"/>
          </a:p>
        </p:txBody>
      </p:sp>
      <p:sp>
        <p:nvSpPr>
          <p:cNvPr id="4" name="TextBox 3">
            <a:extLst>
              <a:ext uri="{FF2B5EF4-FFF2-40B4-BE49-F238E27FC236}">
                <a16:creationId xmlns:a16="http://schemas.microsoft.com/office/drawing/2014/main" id="{DBBED5CC-2E36-0BD9-5376-AEC30A8D112D}"/>
              </a:ext>
            </a:extLst>
          </p:cNvPr>
          <p:cNvSpPr txBox="1"/>
          <p:nvPr/>
        </p:nvSpPr>
        <p:spPr>
          <a:xfrm>
            <a:off x="6096000" y="5360401"/>
            <a:ext cx="5676900" cy="830997"/>
          </a:xfrm>
          <a:prstGeom prst="rect">
            <a:avLst/>
          </a:prstGeom>
          <a:noFill/>
        </p:spPr>
        <p:txBody>
          <a:bodyPr wrap="square" rtlCol="0">
            <a:spAutoFit/>
          </a:bodyPr>
          <a:lstStyle/>
          <a:p>
            <a:r>
              <a:rPr lang="en-US" sz="2400" dirty="0"/>
              <a:t>Funding Support from the Walther Cancer </a:t>
            </a:r>
          </a:p>
          <a:p>
            <a:r>
              <a:rPr lang="en-US" sz="2400" dirty="0"/>
              <a:t>Foundation.</a:t>
            </a:r>
            <a:endParaRPr lang="en-US" dirty="0"/>
          </a:p>
        </p:txBody>
      </p:sp>
    </p:spTree>
    <p:extLst>
      <p:ext uri="{BB962C8B-B14F-4D97-AF65-F5344CB8AC3E}">
        <p14:creationId xmlns:p14="http://schemas.microsoft.com/office/powerpoint/2010/main" val="3920680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0604" y="0"/>
            <a:ext cx="11526805" cy="1143000"/>
          </a:xfrm>
        </p:spPr>
        <p:txBody>
          <a:bodyPr>
            <a:normAutofit/>
          </a:bodyPr>
          <a:lstStyle/>
          <a:p>
            <a:pPr algn="ctr"/>
            <a:r>
              <a:rPr lang="en-US" sz="3200" b="1" dirty="0"/>
              <a:t>Reporting Guidelines for Music-Based Interventions Checklist</a:t>
            </a:r>
          </a:p>
        </p:txBody>
      </p:sp>
      <p:sp>
        <p:nvSpPr>
          <p:cNvPr id="6" name="Content Placeholder 5"/>
          <p:cNvSpPr>
            <a:spLocks noGrp="1"/>
          </p:cNvSpPr>
          <p:nvPr>
            <p:ph idx="1"/>
          </p:nvPr>
        </p:nvSpPr>
        <p:spPr>
          <a:xfrm>
            <a:off x="275525" y="1151467"/>
            <a:ext cx="4620408" cy="5139267"/>
          </a:xfrm>
        </p:spPr>
        <p:txBody>
          <a:bodyPr>
            <a:normAutofit lnSpcReduction="10000"/>
          </a:bodyPr>
          <a:lstStyle/>
          <a:p>
            <a:pPr marL="662940" lvl="1" indent="-457200">
              <a:buAutoNum type="arabicPeriod"/>
            </a:pPr>
            <a:r>
              <a:rPr lang="en-US" dirty="0"/>
              <a:t>Brief Name</a:t>
            </a:r>
          </a:p>
          <a:p>
            <a:pPr marL="662940" lvl="1" indent="-457200">
              <a:buAutoNum type="arabicPeriod"/>
            </a:pPr>
            <a:r>
              <a:rPr lang="en-US" dirty="0"/>
              <a:t>Intervention Theory/Scientific Rationale</a:t>
            </a:r>
          </a:p>
          <a:p>
            <a:pPr marL="662940" lvl="1" indent="-457200">
              <a:buAutoNum type="arabicPeriod"/>
            </a:pPr>
            <a:r>
              <a:rPr lang="en-US" dirty="0"/>
              <a:t>Intervention Content </a:t>
            </a:r>
          </a:p>
          <a:p>
            <a:pPr marL="1120140" lvl="2" indent="-457200">
              <a:buFont typeface="+mj-lt"/>
              <a:buAutoNum type="alphaLcPeriod"/>
            </a:pPr>
            <a:r>
              <a:rPr lang="en-US" dirty="0"/>
              <a:t>Music Selection</a:t>
            </a:r>
          </a:p>
          <a:p>
            <a:pPr marL="1120140" lvl="2" indent="-457200">
              <a:buFont typeface="+mj-lt"/>
              <a:buAutoNum type="alphaLcPeriod"/>
            </a:pPr>
            <a:r>
              <a:rPr lang="en-US" dirty="0"/>
              <a:t>Music</a:t>
            </a:r>
          </a:p>
          <a:p>
            <a:pPr marL="1120140" lvl="2" indent="-457200">
              <a:buFont typeface="+mj-lt"/>
              <a:buAutoNum type="alphaLcPeriod"/>
            </a:pPr>
            <a:r>
              <a:rPr lang="en-US" dirty="0"/>
              <a:t>Music Delivery Method</a:t>
            </a:r>
          </a:p>
          <a:p>
            <a:pPr marL="1120140" lvl="2" indent="-457200">
              <a:buFont typeface="+mj-lt"/>
              <a:buAutoNum type="alphaLcPeriod"/>
            </a:pPr>
            <a:r>
              <a:rPr lang="en-US" dirty="0"/>
              <a:t>Materials</a:t>
            </a:r>
          </a:p>
          <a:p>
            <a:pPr marL="1120140" lvl="2" indent="-457200">
              <a:buFont typeface="+mj-lt"/>
              <a:buAutoNum type="alphaLcPeriod"/>
            </a:pPr>
            <a:r>
              <a:rPr lang="en-US" dirty="0"/>
              <a:t>Intervention Strategies</a:t>
            </a:r>
          </a:p>
          <a:p>
            <a:pPr marL="662940" lvl="1" indent="-457200">
              <a:buAutoNum type="arabicPeriod"/>
            </a:pPr>
            <a:r>
              <a:rPr lang="en-US" dirty="0"/>
              <a:t>Interventionist</a:t>
            </a:r>
          </a:p>
          <a:p>
            <a:pPr marL="662940" lvl="1" indent="-457200">
              <a:buAutoNum type="arabicPeriod"/>
            </a:pPr>
            <a:r>
              <a:rPr lang="en-US" dirty="0"/>
              <a:t>Individual or Group</a:t>
            </a:r>
          </a:p>
          <a:p>
            <a:pPr marL="662940" lvl="1" indent="-457200">
              <a:buAutoNum type="arabicPeriod"/>
            </a:pPr>
            <a:r>
              <a:rPr lang="en-US" dirty="0"/>
              <a:t>Setting</a:t>
            </a:r>
          </a:p>
          <a:p>
            <a:pPr marL="662940" lvl="1" indent="-457200">
              <a:buAutoNum type="arabicPeriod"/>
            </a:pPr>
            <a:r>
              <a:rPr lang="en-US" dirty="0"/>
              <a:t>Intervention Delivery Schedule</a:t>
            </a:r>
          </a:p>
          <a:p>
            <a:pPr marL="662940" lvl="1" indent="-457200">
              <a:buAutoNum type="arabicPeriod"/>
            </a:pPr>
            <a:r>
              <a:rPr lang="en-US" dirty="0"/>
              <a:t>Treatment Fidelity</a:t>
            </a:r>
          </a:p>
        </p:txBody>
      </p:sp>
      <p:grpSp>
        <p:nvGrpSpPr>
          <p:cNvPr id="11" name="Group 10">
            <a:extLst>
              <a:ext uri="{FF2B5EF4-FFF2-40B4-BE49-F238E27FC236}">
                <a16:creationId xmlns:a16="http://schemas.microsoft.com/office/drawing/2014/main" id="{3A53383F-4B19-A63A-9D35-862B1498B0B4}"/>
              </a:ext>
            </a:extLst>
          </p:cNvPr>
          <p:cNvGrpSpPr/>
          <p:nvPr/>
        </p:nvGrpSpPr>
        <p:grpSpPr>
          <a:xfrm>
            <a:off x="5599702" y="868846"/>
            <a:ext cx="5989294" cy="5808133"/>
            <a:chOff x="5838968" y="965200"/>
            <a:chExt cx="5989294" cy="5808133"/>
          </a:xfrm>
        </p:grpSpPr>
        <p:pic>
          <p:nvPicPr>
            <p:cNvPr id="8" name="Picture 7" descr="A checklist with text and images&#10;&#10;AI-generated content may be incorrect.">
              <a:extLst>
                <a:ext uri="{FF2B5EF4-FFF2-40B4-BE49-F238E27FC236}">
                  <a16:creationId xmlns:a16="http://schemas.microsoft.com/office/drawing/2014/main" id="{7909430B-DA96-4F82-D8AF-3A64FBBB7E8E}"/>
                </a:ext>
              </a:extLst>
            </p:cNvPr>
            <p:cNvPicPr>
              <a:picLocks noChangeAspect="1"/>
            </p:cNvPicPr>
            <p:nvPr/>
          </p:nvPicPr>
          <p:blipFill>
            <a:blip r:embed="rId3">
              <a:extLst>
                <a:ext uri="{28A0092B-C50C-407E-A947-70E740481C1C}">
                  <a14:useLocalDpi xmlns:a14="http://schemas.microsoft.com/office/drawing/2010/main" val="0"/>
                </a:ext>
              </a:extLst>
            </a:blip>
            <a:srcRect l="2038" t="2150" b="7169"/>
            <a:stretch/>
          </p:blipFill>
          <p:spPr>
            <a:xfrm>
              <a:off x="5838968" y="965200"/>
              <a:ext cx="5989294" cy="4284134"/>
            </a:xfrm>
            <a:prstGeom prst="rect">
              <a:avLst/>
            </a:prstGeom>
          </p:spPr>
        </p:pic>
        <p:pic>
          <p:nvPicPr>
            <p:cNvPr id="10" name="Picture 9" descr="A close-up of a document&#10;&#10;AI-generated content may be incorrect.">
              <a:extLst>
                <a:ext uri="{FF2B5EF4-FFF2-40B4-BE49-F238E27FC236}">
                  <a16:creationId xmlns:a16="http://schemas.microsoft.com/office/drawing/2014/main" id="{A461D370-15FB-C07C-9FA8-596AB04AC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968" y="5012701"/>
              <a:ext cx="5989294" cy="1760632"/>
            </a:xfrm>
            <a:prstGeom prst="rect">
              <a:avLst/>
            </a:prstGeom>
          </p:spPr>
        </p:pic>
      </p:grpSp>
    </p:spTree>
    <p:extLst>
      <p:ext uri="{BB962C8B-B14F-4D97-AF65-F5344CB8AC3E}">
        <p14:creationId xmlns:p14="http://schemas.microsoft.com/office/powerpoint/2010/main" val="846029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808A9C0B-02E6-456F-B38F-183D5CF1B7B3}"/>
              </a:ext>
            </a:extLst>
          </p:cNvPr>
          <p:cNvSpPr>
            <a:spLocks noGrp="1"/>
          </p:cNvSpPr>
          <p:nvPr>
            <p:ph type="title" idx="4294967295"/>
          </p:nvPr>
        </p:nvSpPr>
        <p:spPr>
          <a:xfrm>
            <a:off x="6598015" y="1286933"/>
            <a:ext cx="4887685" cy="3809507"/>
          </a:xfrm>
        </p:spPr>
        <p:txBody>
          <a:bodyPr vert="horz" lIns="91440" tIns="45720" rIns="91440" bIns="45720" rtlCol="0" anchor="b">
            <a:noAutofit/>
          </a:bodyPr>
          <a:lstStyle/>
          <a:p>
            <a:pPr>
              <a:spcAft>
                <a:spcPts val="2400"/>
              </a:spcAft>
            </a:pPr>
            <a:r>
              <a:rPr lang="en-US" sz="2800" dirty="0"/>
              <a:t>Focus is on description of the music intervention.</a:t>
            </a:r>
            <a:br>
              <a:rPr lang="en-US" sz="2800" dirty="0"/>
            </a:br>
            <a:br>
              <a:rPr lang="en-US" sz="2800" dirty="0"/>
            </a:br>
            <a:r>
              <a:rPr lang="en-US" sz="2800" dirty="0"/>
              <a:t>Used in conjunction with methods-specific guidelines.</a:t>
            </a:r>
            <a:br>
              <a:rPr lang="en-US" sz="2800" dirty="0"/>
            </a:br>
            <a:br>
              <a:rPr lang="en-US" sz="2800" dirty="0"/>
            </a:br>
            <a:endParaRPr lang="en-US" sz="2800" dirty="0"/>
          </a:p>
        </p:txBody>
      </p:sp>
      <p:sp>
        <p:nvSpPr>
          <p:cNvPr id="79"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289F72D-D602-164F-9429-433633BDE9CB}"/>
              </a:ext>
            </a:extLst>
          </p:cNvPr>
          <p:cNvGrpSpPr/>
          <p:nvPr/>
        </p:nvGrpSpPr>
        <p:grpSpPr>
          <a:xfrm>
            <a:off x="245715" y="762000"/>
            <a:ext cx="5351712" cy="5164667"/>
            <a:chOff x="5838968" y="965200"/>
            <a:chExt cx="5989294" cy="5808133"/>
          </a:xfrm>
        </p:grpSpPr>
        <p:pic>
          <p:nvPicPr>
            <p:cNvPr id="5" name="Picture 4" descr="A checklist with text and images&#10;&#10;AI-generated content may be incorrect.">
              <a:extLst>
                <a:ext uri="{FF2B5EF4-FFF2-40B4-BE49-F238E27FC236}">
                  <a16:creationId xmlns:a16="http://schemas.microsoft.com/office/drawing/2014/main" id="{D971C372-D203-5783-1BC2-BF035FA8DBAC}"/>
                </a:ext>
              </a:extLst>
            </p:cNvPr>
            <p:cNvPicPr>
              <a:picLocks noChangeAspect="1"/>
            </p:cNvPicPr>
            <p:nvPr/>
          </p:nvPicPr>
          <p:blipFill>
            <a:blip r:embed="rId3">
              <a:extLst>
                <a:ext uri="{28A0092B-C50C-407E-A947-70E740481C1C}">
                  <a14:useLocalDpi xmlns:a14="http://schemas.microsoft.com/office/drawing/2010/main" val="0"/>
                </a:ext>
              </a:extLst>
            </a:blip>
            <a:srcRect l="2038" t="2150" b="7169"/>
            <a:stretch/>
          </p:blipFill>
          <p:spPr>
            <a:xfrm>
              <a:off x="5838968" y="965200"/>
              <a:ext cx="5989294" cy="4284134"/>
            </a:xfrm>
            <a:prstGeom prst="rect">
              <a:avLst/>
            </a:prstGeom>
          </p:spPr>
        </p:pic>
        <p:pic>
          <p:nvPicPr>
            <p:cNvPr id="6" name="Picture 5" descr="A close-up of a document&#10;&#10;AI-generated content may be incorrect.">
              <a:extLst>
                <a:ext uri="{FF2B5EF4-FFF2-40B4-BE49-F238E27FC236}">
                  <a16:creationId xmlns:a16="http://schemas.microsoft.com/office/drawing/2014/main" id="{524BFE5D-BD19-F903-7900-180C687AC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968" y="5012701"/>
              <a:ext cx="5989294" cy="1760632"/>
            </a:xfrm>
            <a:prstGeom prst="rect">
              <a:avLst/>
            </a:prstGeom>
          </p:spPr>
        </p:pic>
      </p:grpSp>
    </p:spTree>
    <p:extLst>
      <p:ext uri="{BB962C8B-B14F-4D97-AF65-F5344CB8AC3E}">
        <p14:creationId xmlns:p14="http://schemas.microsoft.com/office/powerpoint/2010/main" val="393901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98F428B-67D0-EDB1-72CF-D11BF7701877}"/>
              </a:ext>
            </a:extLst>
          </p:cNvPr>
          <p:cNvSpPr>
            <a:spLocks noGrp="1"/>
          </p:cNvSpPr>
          <p:nvPr>
            <p:ph type="title"/>
          </p:nvPr>
        </p:nvSpPr>
        <p:spPr>
          <a:xfrm>
            <a:off x="2555631" y="1797269"/>
            <a:ext cx="7080738" cy="4301965"/>
          </a:xfrm>
        </p:spPr>
        <p:txBody>
          <a:bodyPr vert="horz" lIns="91440" tIns="45720" rIns="91440" bIns="45720" rtlCol="0" anchor="ctr">
            <a:normAutofit fontScale="90000"/>
          </a:bodyPr>
          <a:lstStyle/>
          <a:p>
            <a:pPr algn="ctr">
              <a:lnSpc>
                <a:spcPct val="100000"/>
              </a:lnSpc>
              <a:spcBef>
                <a:spcPts val="2400"/>
              </a:spcBef>
              <a:spcAft>
                <a:spcPts val="2400"/>
              </a:spcAft>
            </a:pPr>
            <a:r>
              <a:rPr lang="en-US" sz="3400" b="1" dirty="0">
                <a:solidFill>
                  <a:schemeClr val="bg1">
                    <a:lumMod val="95000"/>
                    <a:lumOff val="5000"/>
                  </a:schemeClr>
                </a:solidFill>
              </a:rPr>
              <a:t>2025 Dissemination Phase</a:t>
            </a:r>
            <a:br>
              <a:rPr lang="en-US" sz="3400" dirty="0">
                <a:solidFill>
                  <a:schemeClr val="bg1">
                    <a:lumMod val="95000"/>
                    <a:lumOff val="5000"/>
                  </a:schemeClr>
                </a:solidFill>
              </a:rPr>
            </a:br>
            <a:br>
              <a:rPr lang="en-US" sz="3400" dirty="0">
                <a:solidFill>
                  <a:schemeClr val="bg1">
                    <a:lumMod val="95000"/>
                    <a:lumOff val="5000"/>
                  </a:schemeClr>
                </a:solidFill>
              </a:rPr>
            </a:br>
            <a:r>
              <a:rPr lang="en-US" sz="3400" dirty="0">
                <a:solidFill>
                  <a:schemeClr val="bg1">
                    <a:lumMod val="95000"/>
                    <a:lumOff val="5000"/>
                  </a:schemeClr>
                </a:solidFill>
              </a:rPr>
              <a:t>-Validated Checklist &amp; Guidance Statement Published Open Access</a:t>
            </a:r>
            <a:br>
              <a:rPr lang="en-US" sz="3400" dirty="0">
                <a:solidFill>
                  <a:schemeClr val="bg1">
                    <a:lumMod val="95000"/>
                    <a:lumOff val="5000"/>
                  </a:schemeClr>
                </a:solidFill>
              </a:rPr>
            </a:br>
            <a:br>
              <a:rPr lang="en-US" sz="3400" dirty="0">
                <a:solidFill>
                  <a:schemeClr val="bg1">
                    <a:lumMod val="95000"/>
                    <a:lumOff val="5000"/>
                  </a:schemeClr>
                </a:solidFill>
              </a:rPr>
            </a:br>
            <a:r>
              <a:rPr lang="en-US" sz="3400" dirty="0">
                <a:solidFill>
                  <a:schemeClr val="bg1">
                    <a:lumMod val="95000"/>
                    <a:lumOff val="5000"/>
                  </a:schemeClr>
                </a:solidFill>
              </a:rPr>
              <a:t>-Reprints &amp; Editorials to Expand Reach</a:t>
            </a:r>
            <a:br>
              <a:rPr lang="en-US" sz="3400" dirty="0">
                <a:solidFill>
                  <a:schemeClr val="bg1">
                    <a:lumMod val="95000"/>
                    <a:lumOff val="5000"/>
                  </a:schemeClr>
                </a:solidFill>
              </a:rPr>
            </a:br>
            <a:br>
              <a:rPr lang="en-US" sz="3400" dirty="0">
                <a:solidFill>
                  <a:schemeClr val="bg1">
                    <a:lumMod val="95000"/>
                    <a:lumOff val="5000"/>
                  </a:schemeClr>
                </a:solidFill>
              </a:rPr>
            </a:br>
            <a:r>
              <a:rPr lang="en-US" sz="3400" dirty="0">
                <a:solidFill>
                  <a:schemeClr val="bg1">
                    <a:lumMod val="95000"/>
                    <a:lumOff val="5000"/>
                  </a:schemeClr>
                </a:solidFill>
              </a:rPr>
              <a:t>-Available through EQUATOR Network</a:t>
            </a:r>
            <a:br>
              <a:rPr lang="en-US" sz="3400" dirty="0">
                <a:solidFill>
                  <a:schemeClr val="bg1">
                    <a:lumMod val="95000"/>
                    <a:lumOff val="5000"/>
                  </a:schemeClr>
                </a:solidFill>
              </a:rPr>
            </a:br>
            <a:br>
              <a:rPr lang="en-US" sz="3400" dirty="0">
                <a:solidFill>
                  <a:schemeClr val="bg1">
                    <a:lumMod val="95000"/>
                    <a:lumOff val="5000"/>
                  </a:schemeClr>
                </a:solidFill>
              </a:rPr>
            </a:br>
            <a:r>
              <a:rPr lang="en-US" sz="3400" dirty="0">
                <a:solidFill>
                  <a:schemeClr val="bg1">
                    <a:lumMod val="95000"/>
                    <a:lumOff val="5000"/>
                  </a:schemeClr>
                </a:solidFill>
              </a:rPr>
              <a:t>-Author Workshops and Talks</a:t>
            </a:r>
            <a:br>
              <a:rPr lang="en-US" sz="3400" i="1" dirty="0">
                <a:solidFill>
                  <a:schemeClr val="bg1">
                    <a:lumMod val="95000"/>
                    <a:lumOff val="5000"/>
                  </a:schemeClr>
                </a:solidFill>
              </a:rPr>
            </a:br>
            <a:br>
              <a:rPr lang="en-US" sz="3400" i="1" dirty="0">
                <a:solidFill>
                  <a:schemeClr val="bg1">
                    <a:lumMod val="95000"/>
                    <a:lumOff val="5000"/>
                  </a:schemeClr>
                </a:solidFill>
              </a:rPr>
            </a:br>
            <a:br>
              <a:rPr lang="en-US" sz="3400" i="1" dirty="0">
                <a:solidFill>
                  <a:schemeClr val="bg1">
                    <a:lumMod val="95000"/>
                    <a:lumOff val="5000"/>
                  </a:schemeClr>
                </a:solidFill>
              </a:rPr>
            </a:br>
            <a:endParaRPr lang="en-US" sz="3400" i="1" dirty="0">
              <a:solidFill>
                <a:schemeClr val="bg1">
                  <a:lumMod val="95000"/>
                  <a:lumOff val="5000"/>
                </a:schemeClr>
              </a:solidFill>
            </a:endParaRPr>
          </a:p>
        </p:txBody>
      </p:sp>
    </p:spTree>
    <p:extLst>
      <p:ext uri="{BB962C8B-B14F-4D97-AF65-F5344CB8AC3E}">
        <p14:creationId xmlns:p14="http://schemas.microsoft.com/office/powerpoint/2010/main" val="2686901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40E47-C236-E851-FF76-FD5E0A879441}"/>
              </a:ext>
            </a:extLst>
          </p:cNvPr>
          <p:cNvSpPr>
            <a:spLocks noGrp="1"/>
          </p:cNvSpPr>
          <p:nvPr>
            <p:ph type="ctrTitle"/>
          </p:nvPr>
        </p:nvSpPr>
        <p:spPr/>
        <p:txBody>
          <a:bodyPr/>
          <a:lstStyle/>
          <a:p>
            <a:r>
              <a:rPr lang="en-US"/>
              <a:t>Synergy Between </a:t>
            </a:r>
            <a:r>
              <a:rPr lang="en-US" dirty="0"/>
              <a:t>the NIH MBI Toolkit &amp; the Reporting Guidelines</a:t>
            </a:r>
          </a:p>
        </p:txBody>
      </p:sp>
      <p:sp>
        <p:nvSpPr>
          <p:cNvPr id="5" name="Subtitle 4">
            <a:extLst>
              <a:ext uri="{FF2B5EF4-FFF2-40B4-BE49-F238E27FC236}">
                <a16:creationId xmlns:a16="http://schemas.microsoft.com/office/drawing/2014/main" id="{3DAB69F2-A5BC-D9B7-07D2-D1235F0F0F41}"/>
              </a:ext>
            </a:extLst>
          </p:cNvPr>
          <p:cNvSpPr>
            <a:spLocks noGrp="1"/>
          </p:cNvSpPr>
          <p:nvPr>
            <p:ph type="subTitle" idx="1"/>
          </p:nvPr>
        </p:nvSpPr>
        <p:spPr/>
        <p:txBody>
          <a:bodyPr/>
          <a:lstStyle/>
          <a:p>
            <a:r>
              <a:rPr lang="en-US" dirty="0"/>
              <a:t>Emmeline Edwards, Ph.D.</a:t>
            </a:r>
          </a:p>
          <a:p>
            <a:r>
              <a:rPr lang="en-US" dirty="0"/>
              <a:t>Director, Division of Extramural Research</a:t>
            </a:r>
          </a:p>
          <a:p>
            <a:r>
              <a:rPr lang="en-US" dirty="0"/>
              <a:t>NCCIH/NIH</a:t>
            </a:r>
          </a:p>
          <a:p>
            <a:endParaRPr lang="en-US" dirty="0"/>
          </a:p>
          <a:p>
            <a:endParaRPr lang="en-US" dirty="0"/>
          </a:p>
        </p:txBody>
      </p:sp>
      <p:sp>
        <p:nvSpPr>
          <p:cNvPr id="7" name="Text Placeholder 6">
            <a:extLst>
              <a:ext uri="{FF2B5EF4-FFF2-40B4-BE49-F238E27FC236}">
                <a16:creationId xmlns:a16="http://schemas.microsoft.com/office/drawing/2014/main" id="{9807CB77-E1CF-15D5-42EC-A484513160F8}"/>
              </a:ext>
            </a:extLst>
          </p:cNvPr>
          <p:cNvSpPr>
            <a:spLocks noGrp="1"/>
          </p:cNvSpPr>
          <p:nvPr>
            <p:ph type="body" sz="quarter" idx="10"/>
          </p:nvPr>
        </p:nvSpPr>
        <p:spPr/>
        <p:txBody>
          <a:bodyPr/>
          <a:lstStyle/>
          <a:p>
            <a:r>
              <a:rPr lang="en-US" dirty="0"/>
              <a:t>ICIMH Meeting - March 6, 2025</a:t>
            </a:r>
          </a:p>
        </p:txBody>
      </p:sp>
    </p:spTree>
    <p:extLst>
      <p:ext uri="{BB962C8B-B14F-4D97-AF65-F5344CB8AC3E}">
        <p14:creationId xmlns:p14="http://schemas.microsoft.com/office/powerpoint/2010/main" val="983607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C351AC-EF0C-4F0B-25C5-2D31E22D27C7}"/>
              </a:ext>
            </a:extLst>
          </p:cNvPr>
          <p:cNvSpPr>
            <a:spLocks noGrp="1"/>
          </p:cNvSpPr>
          <p:nvPr>
            <p:ph idx="1"/>
          </p:nvPr>
        </p:nvSpPr>
        <p:spPr>
          <a:xfrm>
            <a:off x="419101" y="1562100"/>
            <a:ext cx="8191500" cy="4538663"/>
          </a:xfrm>
        </p:spPr>
        <p:txBody>
          <a:bodyPr/>
          <a:lstStyle/>
          <a:p>
            <a:pPr marL="0" indent="0">
              <a:buNone/>
            </a:pPr>
            <a:r>
              <a:rPr lang="en-US" altLang="en-US" sz="4000" dirty="0">
                <a:solidFill>
                  <a:srgbClr val="000000"/>
                </a:solidFill>
                <a:ea typeface="MS PGothic" pitchFamily="34" charset="-128"/>
              </a:rPr>
              <a:t>Dr. Edwards is a Title 42 federal employee who is required to disclose all financial holdings as public record and has no outside activities to disclose.</a:t>
            </a:r>
            <a:endParaRPr lang="en-US" sz="4000" dirty="0">
              <a:solidFill>
                <a:srgbClr val="000000"/>
              </a:solidFill>
            </a:endParaRPr>
          </a:p>
          <a:p>
            <a:endParaRPr lang="en-US" dirty="0"/>
          </a:p>
        </p:txBody>
      </p:sp>
      <p:sp>
        <p:nvSpPr>
          <p:cNvPr id="3" name="Text Placeholder 2">
            <a:extLst>
              <a:ext uri="{FF2B5EF4-FFF2-40B4-BE49-F238E27FC236}">
                <a16:creationId xmlns:a16="http://schemas.microsoft.com/office/drawing/2014/main" id="{EC986EA2-A887-65D6-12AF-69A3945A0BA3}"/>
              </a:ext>
            </a:extLst>
          </p:cNvPr>
          <p:cNvSpPr>
            <a:spLocks noGrp="1"/>
          </p:cNvSpPr>
          <p:nvPr>
            <p:ph type="body" sz="quarter" idx="10"/>
          </p:nvPr>
        </p:nvSpPr>
        <p:spPr>
          <a:xfrm>
            <a:off x="419100" y="385659"/>
            <a:ext cx="9372601" cy="609600"/>
          </a:xfrm>
        </p:spPr>
        <p:txBody>
          <a:bodyPr/>
          <a:lstStyle/>
          <a:p>
            <a:r>
              <a:rPr lang="en-US" dirty="0">
                <a:solidFill>
                  <a:srgbClr val="306297"/>
                </a:solidFill>
              </a:rPr>
              <a:t>Author’s Disclosure</a:t>
            </a:r>
            <a:endParaRPr lang="en-US" dirty="0"/>
          </a:p>
        </p:txBody>
      </p:sp>
      <p:pic>
        <p:nvPicPr>
          <p:cNvPr id="9" name="Picture 8" descr="A blue line art of a brain with music notes&#10;&#10;Description automatically generated">
            <a:extLst>
              <a:ext uri="{FF2B5EF4-FFF2-40B4-BE49-F238E27FC236}">
                <a16:creationId xmlns:a16="http://schemas.microsoft.com/office/drawing/2014/main" id="{30AAB5F9-0CF7-502F-2BEC-8E5740AFABBF}"/>
              </a:ext>
            </a:extLst>
          </p:cNvPr>
          <p:cNvPicPr>
            <a:picLocks noChangeAspect="1"/>
          </p:cNvPicPr>
          <p:nvPr/>
        </p:nvPicPr>
        <p:blipFill>
          <a:blip r:embed="rId2"/>
          <a:stretch>
            <a:fillRect/>
          </a:stretch>
        </p:blipFill>
        <p:spPr>
          <a:xfrm>
            <a:off x="9906000" y="268288"/>
            <a:ext cx="1979613" cy="1979613"/>
          </a:xfrm>
          <a:prstGeom prst="rect">
            <a:avLst/>
          </a:prstGeom>
        </p:spPr>
      </p:pic>
    </p:spTree>
    <p:extLst>
      <p:ext uri="{BB962C8B-B14F-4D97-AF65-F5344CB8AC3E}">
        <p14:creationId xmlns:p14="http://schemas.microsoft.com/office/powerpoint/2010/main" val="1632190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line art of a brain with music notes&#10;&#10;Description automatically generated">
            <a:extLst>
              <a:ext uri="{FF2B5EF4-FFF2-40B4-BE49-F238E27FC236}">
                <a16:creationId xmlns:a16="http://schemas.microsoft.com/office/drawing/2014/main" id="{30AAB5F9-0CF7-502F-2BEC-8E5740AFABBF}"/>
              </a:ext>
            </a:extLst>
          </p:cNvPr>
          <p:cNvPicPr>
            <a:picLocks noChangeAspect="1"/>
          </p:cNvPicPr>
          <p:nvPr/>
        </p:nvPicPr>
        <p:blipFill>
          <a:blip r:embed="rId2"/>
          <a:stretch>
            <a:fillRect/>
          </a:stretch>
        </p:blipFill>
        <p:spPr>
          <a:xfrm>
            <a:off x="9906000" y="268288"/>
            <a:ext cx="1979613" cy="1979613"/>
          </a:xfrm>
          <a:prstGeom prst="rect">
            <a:avLst/>
          </a:prstGeom>
        </p:spPr>
      </p:pic>
      <p:sp>
        <p:nvSpPr>
          <p:cNvPr id="4" name="Title 1">
            <a:extLst>
              <a:ext uri="{FF2B5EF4-FFF2-40B4-BE49-F238E27FC236}">
                <a16:creationId xmlns:a16="http://schemas.microsoft.com/office/drawing/2014/main" id="{7550941E-CA5A-DC2C-9696-6DE12C530FDB}"/>
              </a:ext>
            </a:extLst>
          </p:cNvPr>
          <p:cNvSpPr>
            <a:spLocks noGrp="1"/>
          </p:cNvSpPr>
          <p:nvPr>
            <p:ph type="body" sz="quarter" idx="10"/>
          </p:nvPr>
        </p:nvSpPr>
        <p:spPr>
          <a:xfrm>
            <a:off x="419100" y="385763"/>
            <a:ext cx="9372600" cy="609600"/>
          </a:xfrm>
        </p:spPr>
        <p:txBody>
          <a:bodyPr/>
          <a:lstStyle/>
          <a:p>
            <a:r>
              <a:rPr lang="en-US" b="1" dirty="0">
                <a:solidFill>
                  <a:srgbClr val="316297"/>
                </a:solidFill>
              </a:rPr>
              <a:t>Presentation Outline</a:t>
            </a:r>
          </a:p>
        </p:txBody>
      </p:sp>
      <p:sp>
        <p:nvSpPr>
          <p:cNvPr id="5" name="Content Placeholder 2">
            <a:extLst>
              <a:ext uri="{FF2B5EF4-FFF2-40B4-BE49-F238E27FC236}">
                <a16:creationId xmlns:a16="http://schemas.microsoft.com/office/drawing/2014/main" id="{52458AD8-77F0-E1D4-3FEC-C2DDEAC4A8D1}"/>
              </a:ext>
            </a:extLst>
          </p:cNvPr>
          <p:cNvSpPr>
            <a:spLocks noGrp="1"/>
          </p:cNvSpPr>
          <p:nvPr>
            <p:ph idx="1"/>
          </p:nvPr>
        </p:nvSpPr>
        <p:spPr>
          <a:xfrm>
            <a:off x="419100" y="1562100"/>
            <a:ext cx="10513219" cy="4538663"/>
          </a:xfrm>
        </p:spPr>
        <p:txBody>
          <a:bodyPr>
            <a:normAutofit/>
          </a:bodyPr>
          <a:lstStyle/>
          <a:p>
            <a:r>
              <a:rPr lang="en-US" sz="4000" dirty="0"/>
              <a:t>Music-based Interventions – the premise</a:t>
            </a:r>
          </a:p>
          <a:p>
            <a:pPr marL="0" indent="0">
              <a:buNone/>
            </a:pPr>
            <a:endParaRPr lang="en-US" sz="4000" dirty="0"/>
          </a:p>
          <a:p>
            <a:r>
              <a:rPr lang="en-US" sz="4000" dirty="0"/>
              <a:t>Music-based Interventions – NIH Toolkit</a:t>
            </a:r>
          </a:p>
          <a:p>
            <a:endParaRPr lang="en-US" sz="4000" dirty="0">
              <a:ea typeface="Calibri" panose="020F0502020204030204" pitchFamily="34" charset="0"/>
              <a:cs typeface="Times New Roman" panose="02020603050405020304" pitchFamily="18" charset="0"/>
            </a:endParaRPr>
          </a:p>
          <a:p>
            <a:r>
              <a:rPr lang="en-US" sz="4000" dirty="0">
                <a:ea typeface="Calibri" panose="020F0502020204030204" pitchFamily="34" charset="0"/>
                <a:cs typeface="Times New Roman" panose="02020603050405020304" pitchFamily="18" charset="0"/>
              </a:rPr>
              <a:t>Improvement of MBI Research through broad adoption of MBI Toolkit and Reporting Guidelines </a:t>
            </a:r>
          </a:p>
        </p:txBody>
      </p:sp>
    </p:spTree>
    <p:extLst>
      <p:ext uri="{BB962C8B-B14F-4D97-AF65-F5344CB8AC3E}">
        <p14:creationId xmlns:p14="http://schemas.microsoft.com/office/powerpoint/2010/main" val="2848955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line art of a brain with music notes&#10;&#10;Description automatically generated">
            <a:extLst>
              <a:ext uri="{FF2B5EF4-FFF2-40B4-BE49-F238E27FC236}">
                <a16:creationId xmlns:a16="http://schemas.microsoft.com/office/drawing/2014/main" id="{30AAB5F9-0CF7-502F-2BEC-8E5740AFABBF}"/>
              </a:ext>
            </a:extLst>
          </p:cNvPr>
          <p:cNvPicPr>
            <a:picLocks noChangeAspect="1"/>
          </p:cNvPicPr>
          <p:nvPr/>
        </p:nvPicPr>
        <p:blipFill>
          <a:blip r:embed="rId2"/>
          <a:stretch>
            <a:fillRect/>
          </a:stretch>
        </p:blipFill>
        <p:spPr>
          <a:xfrm>
            <a:off x="9906000" y="268288"/>
            <a:ext cx="1979613" cy="1979613"/>
          </a:xfrm>
          <a:prstGeom prst="rect">
            <a:avLst/>
          </a:prstGeom>
        </p:spPr>
      </p:pic>
      <p:sp>
        <p:nvSpPr>
          <p:cNvPr id="4" name="Title 3">
            <a:extLst>
              <a:ext uri="{FF2B5EF4-FFF2-40B4-BE49-F238E27FC236}">
                <a16:creationId xmlns:a16="http://schemas.microsoft.com/office/drawing/2014/main" id="{97544FDA-CFBA-0F9D-C467-0D3B61BB32AC}"/>
              </a:ext>
            </a:extLst>
          </p:cNvPr>
          <p:cNvSpPr>
            <a:spLocks noGrp="1"/>
          </p:cNvSpPr>
          <p:nvPr>
            <p:ph type="body" sz="quarter" idx="10"/>
          </p:nvPr>
        </p:nvSpPr>
        <p:spPr>
          <a:xfrm>
            <a:off x="419100" y="385763"/>
            <a:ext cx="9372600" cy="609600"/>
          </a:xfrm>
        </p:spPr>
        <p:txBody>
          <a:bodyPr>
            <a:noAutofit/>
          </a:bodyPr>
          <a:lstStyle/>
          <a:p>
            <a:r>
              <a:rPr lang="en-US" sz="4000" dirty="0"/>
              <a:t>Integration of Arts and Health </a:t>
            </a:r>
            <a:br>
              <a:rPr lang="en-US" sz="4000" dirty="0"/>
            </a:br>
            <a:r>
              <a:rPr lang="en-US" sz="4000" dirty="0"/>
              <a:t>Into NIH’s Scientific Priorities</a:t>
            </a:r>
          </a:p>
        </p:txBody>
      </p:sp>
      <p:pic>
        <p:nvPicPr>
          <p:cNvPr id="5" name="Content Placeholder 4">
            <a:extLst>
              <a:ext uri="{FF2B5EF4-FFF2-40B4-BE49-F238E27FC236}">
                <a16:creationId xmlns:a16="http://schemas.microsoft.com/office/drawing/2014/main" id="{A1527B7C-AC2C-5916-7E51-0F320761A1C1}"/>
              </a:ext>
            </a:extLst>
          </p:cNvPr>
          <p:cNvPicPr>
            <a:picLocks noGrp="1" noChangeAspect="1"/>
          </p:cNvPicPr>
          <p:nvPr>
            <p:ph idx="1"/>
          </p:nvPr>
        </p:nvPicPr>
        <p:blipFill>
          <a:blip r:embed="rId3"/>
          <a:stretch>
            <a:fillRect/>
          </a:stretch>
        </p:blipFill>
        <p:spPr>
          <a:xfrm>
            <a:off x="685800" y="2057400"/>
            <a:ext cx="4800600" cy="4038600"/>
          </a:xfrm>
          <a:prstGeom prst="rect">
            <a:avLst/>
          </a:prstGeom>
        </p:spPr>
      </p:pic>
      <p:sp>
        <p:nvSpPr>
          <p:cNvPr id="6" name="Rectangle 5">
            <a:extLst>
              <a:ext uri="{FF2B5EF4-FFF2-40B4-BE49-F238E27FC236}">
                <a16:creationId xmlns:a16="http://schemas.microsoft.com/office/drawing/2014/main" id="{21B8CB92-ED00-EEFC-E487-7A2D736EAE49}"/>
              </a:ext>
            </a:extLst>
          </p:cNvPr>
          <p:cNvSpPr/>
          <p:nvPr/>
        </p:nvSpPr>
        <p:spPr>
          <a:xfrm>
            <a:off x="5867400" y="2492292"/>
            <a:ext cx="5753100" cy="3747180"/>
          </a:xfrm>
          <a:prstGeom prst="rect">
            <a:avLst/>
          </a:prstGeom>
        </p:spPr>
        <p:txBody>
          <a:bodyPr wrap="square">
            <a:spAutoFit/>
          </a:bodyPr>
          <a:lstStyle/>
          <a:p>
            <a:pPr marL="428518" indent="-428518" defTabSz="544047">
              <a:spcAft>
                <a:spcPts val="1500"/>
              </a:spcAft>
              <a:buFont typeface="Wingdings" pitchFamily="2" charset="2"/>
              <a:buChar char="§"/>
              <a:defRPr/>
            </a:pPr>
            <a:r>
              <a:rPr lang="en-US" sz="2500" dirty="0">
                <a:solidFill>
                  <a:srgbClr val="212529"/>
                </a:solidFill>
                <a:latin typeface="Arial"/>
              </a:rPr>
              <a:t>NIH initiatives are representative of burgeoning partnerships related to the impact of the arts on health</a:t>
            </a:r>
          </a:p>
          <a:p>
            <a:pPr marL="428518" indent="-428518" defTabSz="544047">
              <a:spcAft>
                <a:spcPts val="1500"/>
              </a:spcAft>
              <a:buFont typeface="Wingdings" pitchFamily="2" charset="2"/>
              <a:buChar char="§"/>
              <a:defRPr/>
            </a:pPr>
            <a:r>
              <a:rPr lang="en-US" sz="2500" dirty="0">
                <a:solidFill>
                  <a:srgbClr val="212529"/>
                </a:solidFill>
                <a:latin typeface="Arial"/>
              </a:rPr>
              <a:t>Arts and health interface with some key areas of interest at NIH including integrative health, whole person health, and the interconnections of the mind and body</a:t>
            </a:r>
            <a:endParaRPr lang="en-US" sz="2500" dirty="0">
              <a:solidFill>
                <a:srgbClr val="000000"/>
              </a:solidFill>
              <a:latin typeface="Arial"/>
            </a:endParaRPr>
          </a:p>
        </p:txBody>
      </p:sp>
    </p:spTree>
    <p:extLst>
      <p:ext uri="{BB962C8B-B14F-4D97-AF65-F5344CB8AC3E}">
        <p14:creationId xmlns:p14="http://schemas.microsoft.com/office/powerpoint/2010/main" val="3116530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8B66B6-F5D0-31D2-80CE-C0D334B7B10C}"/>
              </a:ext>
            </a:extLst>
          </p:cNvPr>
          <p:cNvPicPr>
            <a:picLocks noChangeAspect="1"/>
          </p:cNvPicPr>
          <p:nvPr/>
        </p:nvPicPr>
        <p:blipFill>
          <a:blip r:embed="rId3"/>
          <a:stretch>
            <a:fillRect/>
          </a:stretch>
        </p:blipFill>
        <p:spPr>
          <a:xfrm>
            <a:off x="342900" y="228600"/>
            <a:ext cx="2552700" cy="6115560"/>
          </a:xfrm>
          <a:prstGeom prst="rect">
            <a:avLst/>
          </a:prstGeom>
        </p:spPr>
      </p:pic>
      <p:pic>
        <p:nvPicPr>
          <p:cNvPr id="6" name="Picture 5">
            <a:extLst>
              <a:ext uri="{FF2B5EF4-FFF2-40B4-BE49-F238E27FC236}">
                <a16:creationId xmlns:a16="http://schemas.microsoft.com/office/drawing/2014/main" id="{E310204D-EB5F-D7CF-15DA-5E25B6CB71F7}"/>
              </a:ext>
            </a:extLst>
          </p:cNvPr>
          <p:cNvPicPr>
            <a:picLocks noChangeAspect="1"/>
          </p:cNvPicPr>
          <p:nvPr/>
        </p:nvPicPr>
        <p:blipFill>
          <a:blip r:embed="rId4"/>
          <a:stretch>
            <a:fillRect/>
          </a:stretch>
        </p:blipFill>
        <p:spPr>
          <a:xfrm>
            <a:off x="3238500" y="1828326"/>
            <a:ext cx="6095646" cy="4515834"/>
          </a:xfrm>
          <a:prstGeom prst="rect">
            <a:avLst/>
          </a:prstGeom>
        </p:spPr>
      </p:pic>
      <p:pic>
        <p:nvPicPr>
          <p:cNvPr id="9" name="Picture 8" descr="A blue line art of a brain with music notes&#10;&#10;Description automatically generated">
            <a:extLst>
              <a:ext uri="{FF2B5EF4-FFF2-40B4-BE49-F238E27FC236}">
                <a16:creationId xmlns:a16="http://schemas.microsoft.com/office/drawing/2014/main" id="{30AAB5F9-0CF7-502F-2BEC-8E5740AFABBF}"/>
              </a:ext>
            </a:extLst>
          </p:cNvPr>
          <p:cNvPicPr>
            <a:picLocks noChangeAspect="1"/>
          </p:cNvPicPr>
          <p:nvPr/>
        </p:nvPicPr>
        <p:blipFill>
          <a:blip r:embed="rId5"/>
          <a:stretch>
            <a:fillRect/>
          </a:stretch>
        </p:blipFill>
        <p:spPr>
          <a:xfrm>
            <a:off x="8382000" y="70224"/>
            <a:ext cx="3516204" cy="3516204"/>
          </a:xfrm>
          <a:prstGeom prst="rect">
            <a:avLst/>
          </a:prstGeom>
        </p:spPr>
      </p:pic>
    </p:spTree>
    <p:extLst>
      <p:ext uri="{BB962C8B-B14F-4D97-AF65-F5344CB8AC3E}">
        <p14:creationId xmlns:p14="http://schemas.microsoft.com/office/powerpoint/2010/main" val="361816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1074047"/>
            <a:ext cx="9906000" cy="3538818"/>
          </a:xfrm>
        </p:spPr>
        <p:txBody>
          <a:bodyPr>
            <a:normAutofit/>
          </a:bodyPr>
          <a:lstStyle/>
          <a:p>
            <a:pPr algn="ctr"/>
            <a:r>
              <a:rPr lang="en-US" dirty="0">
                <a:latin typeface="Calibri Light" panose="020F0302020204030204" pitchFamily="34" charset="0"/>
              </a:rPr>
              <a:t>Reporting Guidelines for Music-Based Interventions: </a:t>
            </a:r>
            <a:br>
              <a:rPr lang="en-US" dirty="0">
                <a:latin typeface="Calibri Light" panose="020F0302020204030204" pitchFamily="34" charset="0"/>
              </a:rPr>
            </a:br>
            <a:r>
              <a:rPr lang="en-US" dirty="0">
                <a:latin typeface="Calibri Light" panose="020F0302020204030204" pitchFamily="34" charset="0"/>
              </a:rPr>
              <a:t>Improving Quality &amp; Consistency</a:t>
            </a:r>
          </a:p>
        </p:txBody>
      </p:sp>
      <p:sp>
        <p:nvSpPr>
          <p:cNvPr id="4" name="Text Placeholder 3"/>
          <p:cNvSpPr>
            <a:spLocks noGrp="1"/>
          </p:cNvSpPr>
          <p:nvPr>
            <p:ph type="body" sz="quarter" idx="11"/>
          </p:nvPr>
        </p:nvSpPr>
        <p:spPr>
          <a:xfrm>
            <a:off x="707592" y="5783954"/>
            <a:ext cx="7914806" cy="736412"/>
          </a:xfrm>
        </p:spPr>
        <p:txBody>
          <a:bodyPr/>
          <a:lstStyle/>
          <a:p>
            <a:pPr>
              <a:spcAft>
                <a:spcPts val="0"/>
              </a:spcAft>
            </a:pPr>
            <a:r>
              <a:rPr lang="en-US" sz="2400" dirty="0"/>
              <a:t>Walther Professor of Supportive Oncology</a:t>
            </a:r>
          </a:p>
          <a:p>
            <a:r>
              <a:rPr lang="en-US" sz="2400" dirty="0"/>
              <a:t>Indiana University Schools of Nursing &amp; Medicine</a:t>
            </a:r>
          </a:p>
        </p:txBody>
      </p:sp>
      <p:sp>
        <p:nvSpPr>
          <p:cNvPr id="5" name="TextBox 4"/>
          <p:cNvSpPr txBox="1"/>
          <p:nvPr/>
        </p:nvSpPr>
        <p:spPr>
          <a:xfrm>
            <a:off x="707592" y="5322288"/>
            <a:ext cx="43052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6A6A6"/>
                </a:solidFill>
                <a:effectLst/>
                <a:uLnTx/>
                <a:uFillTx/>
                <a:latin typeface="Arial"/>
                <a:ea typeface="+mn-ea"/>
                <a:cs typeface="+mn-cs"/>
              </a:rPr>
              <a:t>Sheri L. Robb, PhD, MT-BC</a:t>
            </a:r>
          </a:p>
        </p:txBody>
      </p:sp>
    </p:spTree>
    <p:extLst>
      <p:ext uri="{BB962C8B-B14F-4D97-AF65-F5344CB8AC3E}">
        <p14:creationId xmlns:p14="http://schemas.microsoft.com/office/powerpoint/2010/main" val="299486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line art of a brain with music notes&#10;&#10;Description automatically generated">
            <a:extLst>
              <a:ext uri="{FF2B5EF4-FFF2-40B4-BE49-F238E27FC236}">
                <a16:creationId xmlns:a16="http://schemas.microsoft.com/office/drawing/2014/main" id="{30AAB5F9-0CF7-502F-2BEC-8E5740AFABBF}"/>
              </a:ext>
            </a:extLst>
          </p:cNvPr>
          <p:cNvPicPr>
            <a:picLocks noChangeAspect="1"/>
          </p:cNvPicPr>
          <p:nvPr/>
        </p:nvPicPr>
        <p:blipFill>
          <a:blip r:embed="rId2"/>
          <a:stretch>
            <a:fillRect/>
          </a:stretch>
        </p:blipFill>
        <p:spPr>
          <a:xfrm>
            <a:off x="9906000" y="268288"/>
            <a:ext cx="1979613" cy="1979613"/>
          </a:xfrm>
          <a:prstGeom prst="rect">
            <a:avLst/>
          </a:prstGeom>
        </p:spPr>
      </p:pic>
      <p:pic>
        <p:nvPicPr>
          <p:cNvPr id="4" name="Picture 3">
            <a:extLst>
              <a:ext uri="{FF2B5EF4-FFF2-40B4-BE49-F238E27FC236}">
                <a16:creationId xmlns:a16="http://schemas.microsoft.com/office/drawing/2014/main" id="{8B89D2AB-E610-FC61-812E-318CC1292576}"/>
              </a:ext>
            </a:extLst>
          </p:cNvPr>
          <p:cNvPicPr>
            <a:picLocks noChangeAspect="1"/>
          </p:cNvPicPr>
          <p:nvPr/>
        </p:nvPicPr>
        <p:blipFill rotWithShape="1">
          <a:blip r:embed="rId3"/>
          <a:srcRect l="837" r="1"/>
          <a:stretch/>
        </p:blipFill>
        <p:spPr>
          <a:xfrm>
            <a:off x="152400" y="268288"/>
            <a:ext cx="9742957" cy="6321425"/>
          </a:xfrm>
          <a:prstGeom prst="rect">
            <a:avLst/>
          </a:prstGeom>
        </p:spPr>
      </p:pic>
    </p:spTree>
    <p:extLst>
      <p:ext uri="{BB962C8B-B14F-4D97-AF65-F5344CB8AC3E}">
        <p14:creationId xmlns:p14="http://schemas.microsoft.com/office/powerpoint/2010/main" val="712350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line art of a brain with music notes&#10;&#10;Description automatically generated">
            <a:extLst>
              <a:ext uri="{FF2B5EF4-FFF2-40B4-BE49-F238E27FC236}">
                <a16:creationId xmlns:a16="http://schemas.microsoft.com/office/drawing/2014/main" id="{30AAB5F9-0CF7-502F-2BEC-8E5740AFABBF}"/>
              </a:ext>
            </a:extLst>
          </p:cNvPr>
          <p:cNvPicPr>
            <a:picLocks noChangeAspect="1"/>
          </p:cNvPicPr>
          <p:nvPr/>
        </p:nvPicPr>
        <p:blipFill>
          <a:blip r:embed="rId3"/>
          <a:stretch>
            <a:fillRect/>
          </a:stretch>
        </p:blipFill>
        <p:spPr>
          <a:xfrm>
            <a:off x="9906000" y="268288"/>
            <a:ext cx="1979613" cy="1979613"/>
          </a:xfrm>
          <a:prstGeom prst="rect">
            <a:avLst/>
          </a:prstGeom>
        </p:spPr>
      </p:pic>
      <p:pic>
        <p:nvPicPr>
          <p:cNvPr id="4" name="Picture 3">
            <a:extLst>
              <a:ext uri="{FF2B5EF4-FFF2-40B4-BE49-F238E27FC236}">
                <a16:creationId xmlns:a16="http://schemas.microsoft.com/office/drawing/2014/main" id="{E554C7BB-02E4-B508-4F20-F6B07373B198}"/>
              </a:ext>
            </a:extLst>
          </p:cNvPr>
          <p:cNvPicPr>
            <a:picLocks noChangeAspect="1"/>
          </p:cNvPicPr>
          <p:nvPr/>
        </p:nvPicPr>
        <p:blipFill>
          <a:blip r:embed="rId4"/>
          <a:stretch>
            <a:fillRect/>
          </a:stretch>
        </p:blipFill>
        <p:spPr>
          <a:xfrm>
            <a:off x="4000501" y="152400"/>
            <a:ext cx="5753100" cy="6400801"/>
          </a:xfrm>
          <a:prstGeom prst="rect">
            <a:avLst/>
          </a:prstGeom>
        </p:spPr>
      </p:pic>
      <p:pic>
        <p:nvPicPr>
          <p:cNvPr id="5" name="Picture 4">
            <a:extLst>
              <a:ext uri="{FF2B5EF4-FFF2-40B4-BE49-F238E27FC236}">
                <a16:creationId xmlns:a16="http://schemas.microsoft.com/office/drawing/2014/main" id="{33C6C150-941B-4031-9CE8-B6E1AA917DD5}"/>
              </a:ext>
            </a:extLst>
          </p:cNvPr>
          <p:cNvPicPr>
            <a:picLocks noChangeAspect="1"/>
          </p:cNvPicPr>
          <p:nvPr/>
        </p:nvPicPr>
        <p:blipFill>
          <a:blip r:embed="rId5"/>
          <a:stretch>
            <a:fillRect/>
          </a:stretch>
        </p:blipFill>
        <p:spPr>
          <a:xfrm>
            <a:off x="533401" y="361185"/>
            <a:ext cx="3124200" cy="1214675"/>
          </a:xfrm>
          <a:prstGeom prst="rect">
            <a:avLst/>
          </a:prstGeom>
        </p:spPr>
      </p:pic>
      <p:sp>
        <p:nvSpPr>
          <p:cNvPr id="6" name="TextBox 5">
            <a:extLst>
              <a:ext uri="{FF2B5EF4-FFF2-40B4-BE49-F238E27FC236}">
                <a16:creationId xmlns:a16="http://schemas.microsoft.com/office/drawing/2014/main" id="{CEDC5C26-1A77-9EE1-E1D8-799B89363260}"/>
              </a:ext>
            </a:extLst>
          </p:cNvPr>
          <p:cNvSpPr txBox="1"/>
          <p:nvPr/>
        </p:nvSpPr>
        <p:spPr>
          <a:xfrm>
            <a:off x="77787" y="6215390"/>
            <a:ext cx="3998913" cy="523220"/>
          </a:xfrm>
          <a:prstGeom prst="rect">
            <a:avLst/>
          </a:prstGeom>
          <a:noFill/>
        </p:spPr>
        <p:txBody>
          <a:bodyPr wrap="square" rtlCol="0">
            <a:spAutoFit/>
          </a:bodyPr>
          <a:lstStyle/>
          <a:p>
            <a:pPr defTabSz="914172"/>
            <a:r>
              <a:rPr lang="en-US" sz="1400" b="1" dirty="0">
                <a:solidFill>
                  <a:prstClr val="black"/>
                </a:solidFill>
                <a:latin typeface="Arial" panose="020B0604020202020204" pitchFamily="34" charset="0"/>
                <a:cs typeface="Arial" panose="020B0604020202020204" pitchFamily="34" charset="0"/>
              </a:rPr>
              <a:t>Cheever, et al., 2018, </a:t>
            </a:r>
            <a:r>
              <a:rPr lang="en-US" sz="1400" b="1" i="1" dirty="0">
                <a:solidFill>
                  <a:prstClr val="black"/>
                </a:solidFill>
                <a:latin typeface="Arial" panose="020B0604020202020204" pitchFamily="34" charset="0"/>
                <a:cs typeface="Arial" panose="020B0604020202020204" pitchFamily="34" charset="0"/>
              </a:rPr>
              <a:t>Neuron, </a:t>
            </a:r>
            <a:r>
              <a:rPr lang="en-US" sz="1400" b="1" dirty="0">
                <a:solidFill>
                  <a:prstClr val="black"/>
                </a:solidFill>
                <a:latin typeface="Arial" panose="020B0604020202020204" pitchFamily="34" charset="0"/>
                <a:cs typeface="Arial" panose="020B0604020202020204" pitchFamily="34" charset="0"/>
              </a:rPr>
              <a:t>97(6): 1214-1218</a:t>
            </a:r>
          </a:p>
        </p:txBody>
      </p:sp>
      <p:sp>
        <p:nvSpPr>
          <p:cNvPr id="2" name="TextBox 1">
            <a:extLst>
              <a:ext uri="{FF2B5EF4-FFF2-40B4-BE49-F238E27FC236}">
                <a16:creationId xmlns:a16="http://schemas.microsoft.com/office/drawing/2014/main" id="{D6F0BDDC-E07B-E2B4-9E78-E4B08BE0B1EF}"/>
              </a:ext>
            </a:extLst>
          </p:cNvPr>
          <p:cNvSpPr txBox="1"/>
          <p:nvPr/>
        </p:nvSpPr>
        <p:spPr>
          <a:xfrm>
            <a:off x="533400" y="1575860"/>
            <a:ext cx="3314701" cy="1015663"/>
          </a:xfrm>
          <a:prstGeom prst="rect">
            <a:avLst/>
          </a:prstGeom>
          <a:noFill/>
        </p:spPr>
        <p:txBody>
          <a:bodyPr wrap="square" rtlCol="0">
            <a:spAutoFit/>
          </a:bodyPr>
          <a:lstStyle/>
          <a:p>
            <a:pPr defTabSz="914217"/>
            <a:r>
              <a:rPr lang="en-US" sz="2000" b="1" dirty="0">
                <a:solidFill>
                  <a:srgbClr val="000000"/>
                </a:solidFill>
                <a:latin typeface="Aptos" panose="02110004020202020204"/>
              </a:rPr>
              <a:t>2017 NIH/Kennedy Center Workshop on Music and the Brain: Finding Harmony</a:t>
            </a:r>
          </a:p>
        </p:txBody>
      </p:sp>
    </p:spTree>
    <p:extLst>
      <p:ext uri="{BB962C8B-B14F-4D97-AF65-F5344CB8AC3E}">
        <p14:creationId xmlns:p14="http://schemas.microsoft.com/office/powerpoint/2010/main" val="3838731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line art of a brain with music notes&#10;&#10;Description automatically generated">
            <a:extLst>
              <a:ext uri="{FF2B5EF4-FFF2-40B4-BE49-F238E27FC236}">
                <a16:creationId xmlns:a16="http://schemas.microsoft.com/office/drawing/2014/main" id="{30AAB5F9-0CF7-502F-2BEC-8E5740AFABBF}"/>
              </a:ext>
            </a:extLst>
          </p:cNvPr>
          <p:cNvPicPr>
            <a:picLocks noChangeAspect="1"/>
          </p:cNvPicPr>
          <p:nvPr/>
        </p:nvPicPr>
        <p:blipFill>
          <a:blip r:embed="rId3"/>
          <a:stretch>
            <a:fillRect/>
          </a:stretch>
        </p:blipFill>
        <p:spPr>
          <a:xfrm>
            <a:off x="9906000" y="268288"/>
            <a:ext cx="1979613" cy="1979613"/>
          </a:xfrm>
          <a:prstGeom prst="rect">
            <a:avLst/>
          </a:prstGeom>
        </p:spPr>
      </p:pic>
      <p:pic>
        <p:nvPicPr>
          <p:cNvPr id="5" name="Picture 4">
            <a:extLst>
              <a:ext uri="{FF2B5EF4-FFF2-40B4-BE49-F238E27FC236}">
                <a16:creationId xmlns:a16="http://schemas.microsoft.com/office/drawing/2014/main" id="{56212A79-2BD5-3101-BB07-8F30DCE7B1E7}"/>
              </a:ext>
            </a:extLst>
          </p:cNvPr>
          <p:cNvPicPr>
            <a:picLocks noChangeAspect="1"/>
          </p:cNvPicPr>
          <p:nvPr/>
        </p:nvPicPr>
        <p:blipFill>
          <a:blip r:embed="rId4"/>
          <a:stretch>
            <a:fillRect/>
          </a:stretch>
        </p:blipFill>
        <p:spPr>
          <a:xfrm>
            <a:off x="6819900" y="-114301"/>
            <a:ext cx="5298773" cy="6704013"/>
          </a:xfrm>
          <a:prstGeom prst="rect">
            <a:avLst/>
          </a:prstGeom>
        </p:spPr>
      </p:pic>
      <p:pic>
        <p:nvPicPr>
          <p:cNvPr id="6" name="Picture 5" descr="Timeline&#10;&#10;Description automatically generated">
            <a:extLst>
              <a:ext uri="{FF2B5EF4-FFF2-40B4-BE49-F238E27FC236}">
                <a16:creationId xmlns:a16="http://schemas.microsoft.com/office/drawing/2014/main" id="{CB37AB8A-B606-0490-EB95-37F902553F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295" y="45574"/>
            <a:ext cx="3591101" cy="2262243"/>
          </a:xfrm>
          <a:prstGeom prst="rect">
            <a:avLst/>
          </a:prstGeom>
        </p:spPr>
      </p:pic>
      <p:pic>
        <p:nvPicPr>
          <p:cNvPr id="7" name="Picture 6">
            <a:extLst>
              <a:ext uri="{FF2B5EF4-FFF2-40B4-BE49-F238E27FC236}">
                <a16:creationId xmlns:a16="http://schemas.microsoft.com/office/drawing/2014/main" id="{35CC5B59-E4B1-FFBD-B311-3C53259717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0100" y="1729877"/>
            <a:ext cx="4221336" cy="2374502"/>
          </a:xfrm>
          <a:prstGeom prst="rect">
            <a:avLst/>
          </a:prstGeom>
        </p:spPr>
      </p:pic>
      <p:pic>
        <p:nvPicPr>
          <p:cNvPr id="8" name="Picture 7">
            <a:extLst>
              <a:ext uri="{FF2B5EF4-FFF2-40B4-BE49-F238E27FC236}">
                <a16:creationId xmlns:a16="http://schemas.microsoft.com/office/drawing/2014/main" id="{E9BBADC8-A245-715A-48AD-81140BC4520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33600" y="3458070"/>
            <a:ext cx="4395735" cy="2523630"/>
          </a:xfrm>
          <a:prstGeom prst="rect">
            <a:avLst/>
          </a:prstGeom>
        </p:spPr>
      </p:pic>
      <p:pic>
        <p:nvPicPr>
          <p:cNvPr id="10" name="Picture 9">
            <a:extLst>
              <a:ext uri="{FF2B5EF4-FFF2-40B4-BE49-F238E27FC236}">
                <a16:creationId xmlns:a16="http://schemas.microsoft.com/office/drawing/2014/main" id="{76082B3C-B82A-7097-C806-46B8614C6C1F}"/>
              </a:ext>
            </a:extLst>
          </p:cNvPr>
          <p:cNvPicPr>
            <a:picLocks noChangeAspect="1"/>
          </p:cNvPicPr>
          <p:nvPr/>
        </p:nvPicPr>
        <p:blipFill>
          <a:blip r:embed="rId4"/>
          <a:stretch>
            <a:fillRect/>
          </a:stretch>
        </p:blipFill>
        <p:spPr>
          <a:xfrm>
            <a:off x="6819900" y="-114300"/>
            <a:ext cx="5298773" cy="6704013"/>
          </a:xfrm>
          <a:prstGeom prst="rect">
            <a:avLst/>
          </a:prstGeom>
        </p:spPr>
      </p:pic>
      <p:sp>
        <p:nvSpPr>
          <p:cNvPr id="11" name="Oval 10">
            <a:extLst>
              <a:ext uri="{FF2B5EF4-FFF2-40B4-BE49-F238E27FC236}">
                <a16:creationId xmlns:a16="http://schemas.microsoft.com/office/drawing/2014/main" id="{6231B0AB-8E40-60AF-F1AA-8CB0987EC84F}"/>
              </a:ext>
            </a:extLst>
          </p:cNvPr>
          <p:cNvSpPr/>
          <p:nvPr/>
        </p:nvSpPr>
        <p:spPr>
          <a:xfrm>
            <a:off x="7002228" y="3209601"/>
            <a:ext cx="5116446" cy="15083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475"/>
            <a:endParaRPr lang="en-US" sz="900" dirty="0">
              <a:solidFill>
                <a:prstClr val="white"/>
              </a:solidFill>
              <a:latin typeface="Gill Sans MT" panose="020B0502020104020203"/>
            </a:endParaRPr>
          </a:p>
        </p:txBody>
      </p:sp>
      <p:sp>
        <p:nvSpPr>
          <p:cNvPr id="12" name="TextBox 11">
            <a:extLst>
              <a:ext uri="{FF2B5EF4-FFF2-40B4-BE49-F238E27FC236}">
                <a16:creationId xmlns:a16="http://schemas.microsoft.com/office/drawing/2014/main" id="{5448D22B-6267-D604-8599-ABB34533D97F}"/>
              </a:ext>
            </a:extLst>
          </p:cNvPr>
          <p:cNvSpPr txBox="1"/>
          <p:nvPr/>
        </p:nvSpPr>
        <p:spPr>
          <a:xfrm>
            <a:off x="152400" y="6076147"/>
            <a:ext cx="6213173" cy="523220"/>
          </a:xfrm>
          <a:prstGeom prst="rect">
            <a:avLst/>
          </a:prstGeom>
          <a:noFill/>
        </p:spPr>
        <p:txBody>
          <a:bodyPr wrap="square" rtlCol="0">
            <a:spAutoFit/>
          </a:bodyPr>
          <a:lstStyle/>
          <a:p>
            <a:pPr defTabSz="228475"/>
            <a:r>
              <a:rPr lang="en-US" sz="1400" b="1" dirty="0">
                <a:solidFill>
                  <a:srgbClr val="000000"/>
                </a:solidFill>
                <a:latin typeface="Arial" panose="020B0604020202020204" pitchFamily="34" charset="0"/>
                <a:cs typeface="Arial" panose="020B0604020202020204" pitchFamily="34" charset="0"/>
              </a:rPr>
              <a:t>NIH Music-Based Interventions Toolkit</a:t>
            </a:r>
            <a:r>
              <a:rPr lang="en-US" sz="1400" dirty="0">
                <a:solidFill>
                  <a:srgbClr val="000000"/>
                </a:solidFill>
                <a:latin typeface="Arial" panose="020B0604020202020204" pitchFamily="34" charset="0"/>
                <a:cs typeface="Arial" panose="020B0604020202020204" pitchFamily="34" charset="0"/>
              </a:rPr>
              <a:t>, </a:t>
            </a:r>
          </a:p>
          <a:p>
            <a:pPr defTabSz="228475"/>
            <a:r>
              <a:rPr lang="en-US" sz="1400" b="1" i="1" dirty="0">
                <a:solidFill>
                  <a:srgbClr val="000000"/>
                </a:solidFill>
                <a:latin typeface="Arial" panose="020B0604020202020204" pitchFamily="34" charset="0"/>
                <a:cs typeface="Arial" panose="020B0604020202020204" pitchFamily="34" charset="0"/>
              </a:rPr>
              <a:t>Edwards E, et al.</a:t>
            </a:r>
            <a:r>
              <a:rPr lang="en-US" sz="1400" b="1" dirty="0">
                <a:solidFill>
                  <a:srgbClr val="000000"/>
                </a:solidFill>
                <a:latin typeface="Arial" panose="020B0604020202020204" pitchFamily="34" charset="0"/>
                <a:cs typeface="Arial" panose="020B0604020202020204" pitchFamily="34" charset="0"/>
              </a:rPr>
              <a:t>, 2023, </a:t>
            </a:r>
            <a:r>
              <a:rPr lang="en-US" sz="1400" b="1" i="1" dirty="0">
                <a:solidFill>
                  <a:srgbClr val="000000"/>
                </a:solidFill>
                <a:latin typeface="Arial" panose="020B0604020202020204" pitchFamily="34" charset="0"/>
                <a:cs typeface="Arial" panose="020B0604020202020204" pitchFamily="34" charset="0"/>
              </a:rPr>
              <a:t>Neurology</a:t>
            </a:r>
            <a:endParaRPr lang="en-US" sz="1400" b="1"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7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01DA1-93D1-B279-6889-C1288C499723}"/>
              </a:ext>
            </a:extLst>
          </p:cNvPr>
          <p:cNvSpPr>
            <a:spLocks noGrp="1"/>
          </p:cNvSpPr>
          <p:nvPr>
            <p:ph type="title"/>
          </p:nvPr>
        </p:nvSpPr>
        <p:spPr>
          <a:xfrm>
            <a:off x="695854" y="274638"/>
            <a:ext cx="11082867" cy="1731963"/>
          </a:xfrm>
        </p:spPr>
        <p:txBody>
          <a:bodyPr>
            <a:normAutofit fontScale="90000"/>
          </a:bodyPr>
          <a:lstStyle/>
          <a:p>
            <a:pPr algn="ctr"/>
            <a:br>
              <a:rPr lang="en-US" sz="4450" b="0" dirty="0">
                <a:solidFill>
                  <a:srgbClr val="4F4B4B"/>
                </a:solidFill>
              </a:rPr>
            </a:br>
            <a:r>
              <a:rPr lang="en-US" sz="4450" dirty="0"/>
              <a:t>The NIH Music-Based Interventions Toolkit</a:t>
            </a:r>
            <a:br>
              <a:rPr lang="en-US" sz="4450" dirty="0"/>
            </a:br>
            <a:r>
              <a:rPr lang="en-US" sz="2650" dirty="0"/>
              <a:t>Music-Based Interventions for Brain Disorders of Aging</a:t>
            </a:r>
            <a:br>
              <a:rPr lang="en-US" b="1" i="0" dirty="0">
                <a:solidFill>
                  <a:schemeClr val="accent1"/>
                </a:solidFill>
                <a:effectLst/>
              </a:rPr>
            </a:br>
            <a:endParaRPr lang="en-US" b="1" dirty="0">
              <a:solidFill>
                <a:schemeClr val="accent1"/>
              </a:solidFill>
            </a:endParaRPr>
          </a:p>
        </p:txBody>
      </p:sp>
      <p:sp>
        <p:nvSpPr>
          <p:cNvPr id="5" name="TextBox 4">
            <a:extLst>
              <a:ext uri="{FF2B5EF4-FFF2-40B4-BE49-F238E27FC236}">
                <a16:creationId xmlns:a16="http://schemas.microsoft.com/office/drawing/2014/main" id="{97948FE3-809C-00A2-0223-FF2C583B145A}"/>
              </a:ext>
            </a:extLst>
          </p:cNvPr>
          <p:cNvSpPr txBox="1"/>
          <p:nvPr/>
        </p:nvSpPr>
        <p:spPr>
          <a:xfrm>
            <a:off x="393473" y="4903282"/>
            <a:ext cx="10954139" cy="1107996"/>
          </a:xfrm>
          <a:prstGeom prst="rect">
            <a:avLst/>
          </a:prstGeom>
          <a:noFill/>
        </p:spPr>
        <p:txBody>
          <a:bodyPr wrap="square" rtlCol="0">
            <a:spAutoFit/>
          </a:bodyPr>
          <a:lstStyle/>
          <a:p>
            <a:pPr algn="ctr" defTabSz="914217"/>
            <a:r>
              <a:rPr lang="en-US" sz="2200" b="1" i="1" dirty="0">
                <a:solidFill>
                  <a:srgbClr val="20558A"/>
                </a:solidFill>
                <a:latin typeface="Arial" panose="020B0604020202020204" pitchFamily="34" charset="0"/>
                <a:cs typeface="Arial" panose="020B0604020202020204" pitchFamily="34" charset="0"/>
              </a:rPr>
              <a:t>A Web Resource for Music and Health Researchers</a:t>
            </a:r>
          </a:p>
          <a:p>
            <a:pPr algn="ctr" defTabSz="914217"/>
            <a:r>
              <a:rPr lang="en-US" sz="22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2"/>
              </a:rPr>
              <a:t>https://www.nccih.nih.gov/research/the-nih-music-based-intervention-toolkit</a:t>
            </a:r>
            <a:endParaRPr lang="en-US" sz="2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defTabSz="914217"/>
            <a:endParaRPr lang="en-US" sz="2200" b="1" dirty="0">
              <a:solidFill>
                <a:srgbClr val="20558A"/>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DDAB666-4E1B-0F5C-E233-B5C5B6E587E3}"/>
              </a:ext>
            </a:extLst>
          </p:cNvPr>
          <p:cNvPicPr>
            <a:picLocks noChangeAspect="1"/>
          </p:cNvPicPr>
          <p:nvPr/>
        </p:nvPicPr>
        <p:blipFill>
          <a:blip r:embed="rId3"/>
          <a:stretch>
            <a:fillRect/>
          </a:stretch>
        </p:blipFill>
        <p:spPr>
          <a:xfrm>
            <a:off x="2456922" y="2006601"/>
            <a:ext cx="7086600" cy="2503932"/>
          </a:xfrm>
          <a:prstGeom prst="rect">
            <a:avLst/>
          </a:prstGeom>
        </p:spPr>
      </p:pic>
    </p:spTree>
    <p:extLst>
      <p:ext uri="{BB962C8B-B14F-4D97-AF65-F5344CB8AC3E}">
        <p14:creationId xmlns:p14="http://schemas.microsoft.com/office/powerpoint/2010/main" val="1835369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C50C68-6D94-26CF-AFA0-F13B15FC7B17}"/>
              </a:ext>
            </a:extLst>
          </p:cNvPr>
          <p:cNvSpPr>
            <a:spLocks noGrp="1"/>
          </p:cNvSpPr>
          <p:nvPr>
            <p:ph type="title"/>
          </p:nvPr>
        </p:nvSpPr>
        <p:spPr>
          <a:xfrm>
            <a:off x="611030" y="150812"/>
            <a:ext cx="8385268" cy="1162050"/>
          </a:xfrm>
        </p:spPr>
        <p:txBody>
          <a:bodyPr>
            <a:normAutofit/>
          </a:bodyPr>
          <a:lstStyle/>
          <a:p>
            <a:r>
              <a:rPr lang="en-US" sz="3600" b="1" dirty="0"/>
              <a:t>Conceptual Models or Frameworks for Music-Based Interventions</a:t>
            </a:r>
            <a:endParaRPr lang="en-US" dirty="0"/>
          </a:p>
        </p:txBody>
      </p:sp>
      <p:sp>
        <p:nvSpPr>
          <p:cNvPr id="6" name="Text Placeholder 5">
            <a:extLst>
              <a:ext uri="{FF2B5EF4-FFF2-40B4-BE49-F238E27FC236}">
                <a16:creationId xmlns:a16="http://schemas.microsoft.com/office/drawing/2014/main" id="{B7F9F234-35C8-7CBF-F37A-1649E8BD9925}"/>
              </a:ext>
            </a:extLst>
          </p:cNvPr>
          <p:cNvSpPr>
            <a:spLocks noGrp="1"/>
          </p:cNvSpPr>
          <p:nvPr>
            <p:ph type="body" sz="half" idx="2"/>
          </p:nvPr>
        </p:nvSpPr>
        <p:spPr>
          <a:xfrm>
            <a:off x="611030" y="1435101"/>
            <a:ext cx="4130509" cy="4691063"/>
          </a:xfrm>
        </p:spPr>
        <p:txBody>
          <a:bodyPr>
            <a:normAutofit/>
          </a:bodyPr>
          <a:lstStyle/>
          <a:p>
            <a:pPr marL="428625" indent="-428625">
              <a:buFont typeface="Wingdings" panose="05000000000000000000" pitchFamily="2" charset="2"/>
              <a:buChar char="§"/>
            </a:pPr>
            <a:r>
              <a:rPr lang="en-US" sz="3000" dirty="0"/>
              <a:t>Experimental Medicine Framework</a:t>
            </a:r>
          </a:p>
          <a:p>
            <a:pPr marL="428625" indent="-428625">
              <a:buFont typeface="Wingdings" panose="05000000000000000000" pitchFamily="2" charset="2"/>
              <a:buChar char="§"/>
            </a:pPr>
            <a:r>
              <a:rPr lang="en-US" sz="3000" dirty="0"/>
              <a:t>Music Therapy Framework </a:t>
            </a:r>
          </a:p>
          <a:p>
            <a:pPr marL="428625" indent="-428625">
              <a:buFont typeface="Wingdings" panose="05000000000000000000" pitchFamily="2" charset="2"/>
              <a:buChar char="§"/>
            </a:pPr>
            <a:r>
              <a:rPr lang="en-US" sz="3000" dirty="0"/>
              <a:t>Neuro-mechanistic Framework</a:t>
            </a:r>
          </a:p>
          <a:p>
            <a:pPr marL="428625" indent="-428625">
              <a:buFont typeface="Wingdings" panose="05000000000000000000" pitchFamily="2" charset="2"/>
              <a:buChar char="§"/>
            </a:pPr>
            <a:r>
              <a:rPr lang="en-US" sz="3000" dirty="0"/>
              <a:t>Resilience Framework</a:t>
            </a:r>
          </a:p>
        </p:txBody>
      </p:sp>
      <p:pic>
        <p:nvPicPr>
          <p:cNvPr id="2050" name="Picture 2" descr="Music-Based Intervention Toolkit Essential Components">
            <a:extLst>
              <a:ext uri="{FF2B5EF4-FFF2-40B4-BE49-F238E27FC236}">
                <a16:creationId xmlns:a16="http://schemas.microsoft.com/office/drawing/2014/main" id="{75813565-DA4F-DEF3-AA5F-9A945D38A9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5800" y="3634018"/>
            <a:ext cx="7399203" cy="2614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125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920AF-9939-E214-9312-0C47851E0093}"/>
              </a:ext>
            </a:extLst>
          </p:cNvPr>
          <p:cNvSpPr>
            <a:spLocks noGrp="1"/>
          </p:cNvSpPr>
          <p:nvPr>
            <p:ph type="title"/>
          </p:nvPr>
        </p:nvSpPr>
        <p:spPr>
          <a:xfrm>
            <a:off x="495300" y="252942"/>
            <a:ext cx="8240713" cy="1227667"/>
          </a:xfrm>
        </p:spPr>
        <p:txBody>
          <a:bodyPr>
            <a:noAutofit/>
          </a:bodyPr>
          <a:lstStyle/>
          <a:p>
            <a:r>
              <a:rPr lang="en-US" sz="3600" b="1" dirty="0"/>
              <a:t>Research Question and Supporting Data for MBI Hypothesis Testing</a:t>
            </a:r>
          </a:p>
        </p:txBody>
      </p:sp>
      <p:sp>
        <p:nvSpPr>
          <p:cNvPr id="6" name="Text Placeholder 5">
            <a:extLst>
              <a:ext uri="{FF2B5EF4-FFF2-40B4-BE49-F238E27FC236}">
                <a16:creationId xmlns:a16="http://schemas.microsoft.com/office/drawing/2014/main" id="{27D47CA2-C97C-C325-4901-F1A1BD9FA1B2}"/>
              </a:ext>
            </a:extLst>
          </p:cNvPr>
          <p:cNvSpPr>
            <a:spLocks noGrp="1"/>
          </p:cNvSpPr>
          <p:nvPr>
            <p:ph type="body" sz="half" idx="2"/>
          </p:nvPr>
        </p:nvSpPr>
        <p:spPr>
          <a:xfrm>
            <a:off x="495300" y="1570040"/>
            <a:ext cx="4265771" cy="4691063"/>
          </a:xfrm>
        </p:spPr>
        <p:txBody>
          <a:bodyPr>
            <a:normAutofit/>
          </a:bodyPr>
          <a:lstStyle/>
          <a:p>
            <a:pPr marL="342900" indent="-342900">
              <a:buFont typeface="Wingdings" pitchFamily="2" charset="2"/>
              <a:buChar char="§"/>
            </a:pPr>
            <a:r>
              <a:rPr lang="en-US" sz="2400" dirty="0"/>
              <a:t>Evidence from prior studies</a:t>
            </a:r>
          </a:p>
          <a:p>
            <a:pPr marL="887083" lvl="1" indent="-342900">
              <a:buFont typeface="Wingdings" panose="05000000000000000000" pitchFamily="2" charset="2"/>
              <a:buChar char="ü"/>
            </a:pPr>
            <a:r>
              <a:rPr lang="en-US" sz="1600" dirty="0">
                <a:solidFill>
                  <a:srgbClr val="212529"/>
                </a:solidFill>
              </a:rPr>
              <a:t>Basic research to inform selection of theoretical models </a:t>
            </a:r>
          </a:p>
          <a:p>
            <a:pPr marL="887083" lvl="1" indent="-342900">
              <a:buFont typeface="Wingdings" panose="05000000000000000000" pitchFamily="2" charset="2"/>
              <a:buChar char="ü"/>
            </a:pPr>
            <a:r>
              <a:rPr lang="en-US" sz="1600" dirty="0">
                <a:solidFill>
                  <a:srgbClr val="212529"/>
                </a:solidFill>
              </a:rPr>
              <a:t>Translational and clinical research</a:t>
            </a:r>
          </a:p>
          <a:p>
            <a:pPr marL="887083" lvl="1" indent="-342900">
              <a:buFont typeface="Wingdings" panose="05000000000000000000" pitchFamily="2" charset="2"/>
              <a:buChar char="ü"/>
            </a:pPr>
            <a:r>
              <a:rPr lang="en-US" sz="1600" dirty="0">
                <a:solidFill>
                  <a:srgbClr val="212529"/>
                </a:solidFill>
              </a:rPr>
              <a:t>Musical elements of intervention</a:t>
            </a:r>
          </a:p>
          <a:p>
            <a:pPr lvl="1"/>
            <a:endParaRPr lang="en-US" sz="1600" dirty="0">
              <a:solidFill>
                <a:srgbClr val="212529"/>
              </a:solidFill>
            </a:endParaRPr>
          </a:p>
          <a:p>
            <a:pPr marL="342900" indent="-342900">
              <a:buFont typeface="Wingdings" pitchFamily="2" charset="2"/>
              <a:buChar char="§"/>
            </a:pPr>
            <a:r>
              <a:rPr lang="en-US" sz="2400" dirty="0"/>
              <a:t>Extant Literature</a:t>
            </a:r>
          </a:p>
          <a:p>
            <a:pPr marL="887083" lvl="1" indent="-342900">
              <a:buFont typeface="Wingdings" panose="05000000000000000000" pitchFamily="2" charset="2"/>
              <a:buChar char="ü"/>
            </a:pPr>
            <a:r>
              <a:rPr lang="en-US" sz="1600" dirty="0"/>
              <a:t>Scoping reviews</a:t>
            </a:r>
          </a:p>
          <a:p>
            <a:pPr marL="887083" lvl="1" indent="-342900">
              <a:buFont typeface="Wingdings" panose="05000000000000000000" pitchFamily="2" charset="2"/>
              <a:buChar char="ü"/>
            </a:pPr>
            <a:r>
              <a:rPr lang="en-US" sz="1600" dirty="0"/>
              <a:t>Systematic reviews</a:t>
            </a:r>
          </a:p>
          <a:p>
            <a:pPr lvl="1"/>
            <a:endParaRPr lang="en-US" sz="1600" dirty="0"/>
          </a:p>
          <a:p>
            <a:pPr marL="342900" indent="-342900">
              <a:buFont typeface="Wingdings" pitchFamily="2" charset="2"/>
              <a:buChar char="§"/>
            </a:pPr>
            <a:r>
              <a:rPr lang="en-US" sz="2400" dirty="0"/>
              <a:t>Clinical Practice</a:t>
            </a:r>
          </a:p>
          <a:p>
            <a:pPr marL="887083" lvl="1" indent="-342900">
              <a:buFont typeface="Wingdings" panose="05000000000000000000" pitchFamily="2" charset="2"/>
              <a:buChar char="ü"/>
            </a:pPr>
            <a:r>
              <a:rPr lang="en-US" sz="1600" dirty="0"/>
              <a:t>Music therapy</a:t>
            </a:r>
          </a:p>
          <a:p>
            <a:pPr marL="887083" lvl="1" indent="-342900">
              <a:buFont typeface="Wingdings" panose="05000000000000000000" pitchFamily="2" charset="2"/>
              <a:buChar char="ü"/>
            </a:pPr>
            <a:r>
              <a:rPr lang="en-US" sz="1600" dirty="0"/>
              <a:t>Music medicine</a:t>
            </a:r>
          </a:p>
        </p:txBody>
      </p:sp>
      <p:pic>
        <p:nvPicPr>
          <p:cNvPr id="3074" name="Picture 2" descr="Music-Based Intervention Toolkit Research Questions">
            <a:extLst>
              <a:ext uri="{FF2B5EF4-FFF2-40B4-BE49-F238E27FC236}">
                <a16:creationId xmlns:a16="http://schemas.microsoft.com/office/drawing/2014/main" id="{30145DA6-F26D-2C3A-161D-4C8A67699F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4213" y="3634018"/>
            <a:ext cx="7399203" cy="2614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141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FE59-1BB4-7EDF-9A7D-C54C552411B9}"/>
              </a:ext>
            </a:extLst>
          </p:cNvPr>
          <p:cNvSpPr>
            <a:spLocks noGrp="1"/>
          </p:cNvSpPr>
          <p:nvPr>
            <p:ph type="title"/>
          </p:nvPr>
        </p:nvSpPr>
        <p:spPr>
          <a:xfrm>
            <a:off x="365654" y="179916"/>
            <a:ext cx="5730346" cy="1530351"/>
          </a:xfrm>
        </p:spPr>
        <p:txBody>
          <a:bodyPr>
            <a:noAutofit/>
          </a:bodyPr>
          <a:lstStyle/>
          <a:p>
            <a:r>
              <a:rPr lang="en-US" sz="3000" b="1" dirty="0">
                <a:solidFill>
                  <a:schemeClr val="tx2"/>
                </a:solidFill>
              </a:rPr>
              <a:t>Music-Based Intervention Building Blocks and Common Data Elements</a:t>
            </a:r>
          </a:p>
        </p:txBody>
      </p:sp>
      <p:pic>
        <p:nvPicPr>
          <p:cNvPr id="7" name="Content Placeholder 6">
            <a:extLst>
              <a:ext uri="{FF2B5EF4-FFF2-40B4-BE49-F238E27FC236}">
                <a16:creationId xmlns:a16="http://schemas.microsoft.com/office/drawing/2014/main" id="{343A5C7C-232C-B6E1-853D-9573E6EE6C38}"/>
              </a:ext>
            </a:extLst>
          </p:cNvPr>
          <p:cNvPicPr>
            <a:picLocks noGrp="1" noChangeAspect="1"/>
          </p:cNvPicPr>
          <p:nvPr>
            <p:ph idx="1"/>
          </p:nvPr>
        </p:nvPicPr>
        <p:blipFill>
          <a:blip r:embed="rId2"/>
          <a:stretch>
            <a:fillRect/>
          </a:stretch>
        </p:blipFill>
        <p:spPr>
          <a:xfrm>
            <a:off x="6795322" y="14265"/>
            <a:ext cx="5314950" cy="1877949"/>
          </a:xfrm>
          <a:prstGeom prst="rect">
            <a:avLst/>
          </a:prstGeom>
        </p:spPr>
      </p:pic>
      <p:pic>
        <p:nvPicPr>
          <p:cNvPr id="4098" name="Picture 2" descr="Building Blocks for Music-Based Interventions">
            <a:extLst>
              <a:ext uri="{FF2B5EF4-FFF2-40B4-BE49-F238E27FC236}">
                <a16:creationId xmlns:a16="http://schemas.microsoft.com/office/drawing/2014/main" id="{0FD8FE5B-A952-669D-DA8D-233016D73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06" y="1967837"/>
            <a:ext cx="9131288" cy="449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304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A5C68-9372-6E67-9D90-86278A82789C}"/>
              </a:ext>
            </a:extLst>
          </p:cNvPr>
          <p:cNvSpPr>
            <a:spLocks noGrp="1"/>
          </p:cNvSpPr>
          <p:nvPr>
            <p:ph type="title"/>
          </p:nvPr>
        </p:nvSpPr>
        <p:spPr/>
        <p:txBody>
          <a:bodyPr>
            <a:normAutofit fontScale="90000"/>
          </a:bodyPr>
          <a:lstStyle/>
          <a:p>
            <a:r>
              <a:rPr lang="en-US" dirty="0"/>
              <a:t>NIH MBI Toolkit &amp; Reporting Guidelines</a:t>
            </a:r>
          </a:p>
        </p:txBody>
      </p:sp>
      <p:sp>
        <p:nvSpPr>
          <p:cNvPr id="3" name="Content Placeholder 2">
            <a:extLst>
              <a:ext uri="{FF2B5EF4-FFF2-40B4-BE49-F238E27FC236}">
                <a16:creationId xmlns:a16="http://schemas.microsoft.com/office/drawing/2014/main" id="{62F15DC8-B5A1-7260-9010-5252C31B083D}"/>
              </a:ext>
            </a:extLst>
          </p:cNvPr>
          <p:cNvSpPr>
            <a:spLocks noGrp="1"/>
          </p:cNvSpPr>
          <p:nvPr>
            <p:ph idx="1"/>
          </p:nvPr>
        </p:nvSpPr>
        <p:spPr>
          <a:xfrm>
            <a:off x="419101" y="1562100"/>
            <a:ext cx="10134600" cy="4538663"/>
          </a:xfrm>
        </p:spPr>
        <p:txBody>
          <a:bodyPr/>
          <a:lstStyle/>
          <a:p>
            <a:r>
              <a:rPr lang="en-US" sz="2700" dirty="0"/>
              <a:t>NIH MBI toolkit  focuses on </a:t>
            </a:r>
            <a:r>
              <a:rPr lang="en-US" sz="2700" b="1" dirty="0">
                <a:solidFill>
                  <a:schemeClr val="accent1"/>
                </a:solidFill>
              </a:rPr>
              <a:t>HOW TO </a:t>
            </a:r>
            <a:r>
              <a:rPr lang="en-US" sz="2700" dirty="0"/>
              <a:t>design and implement a music-based intervention (MBI) that conforms with the NIH policy for rigor and reproducibility: </a:t>
            </a:r>
            <a:r>
              <a:rPr lang="en-US" sz="2700" dirty="0">
                <a:hlinkClick r:id="rId3"/>
              </a:rPr>
              <a:t>https://grants.nih.gov/policy-and-compliance/policy-topics/reproducibility</a:t>
            </a:r>
            <a:endParaRPr lang="en-US" sz="2700" dirty="0"/>
          </a:p>
          <a:p>
            <a:endParaRPr lang="en-US" sz="2700" dirty="0"/>
          </a:p>
          <a:p>
            <a:pPr algn="l"/>
            <a:r>
              <a:rPr lang="en-US" sz="2700" dirty="0"/>
              <a:t>MBI reporting guidelines focus on </a:t>
            </a:r>
            <a:r>
              <a:rPr lang="en-US" sz="2700" b="1" dirty="0">
                <a:solidFill>
                  <a:schemeClr val="accent1"/>
                </a:solidFill>
              </a:rPr>
              <a:t>HOW TO </a:t>
            </a:r>
            <a:r>
              <a:rPr lang="en-US" sz="2700" dirty="0"/>
              <a:t>improve transparency and reporting quality of published research</a:t>
            </a:r>
          </a:p>
          <a:p>
            <a:pPr marL="0" indent="0">
              <a:buNone/>
            </a:pPr>
            <a:endParaRPr lang="en-US" sz="2700" dirty="0"/>
          </a:p>
          <a:p>
            <a:pPr algn="l"/>
            <a:r>
              <a:rPr lang="en-US" sz="2700" dirty="0"/>
              <a:t>Both are essential for advances in MBI scientific research and translation of findings to practice</a:t>
            </a:r>
          </a:p>
          <a:p>
            <a:pPr marL="0" indent="0">
              <a:buNone/>
            </a:pPr>
            <a:r>
              <a:rPr lang="en-US" sz="3000" dirty="0"/>
              <a:t>	</a:t>
            </a:r>
          </a:p>
        </p:txBody>
      </p:sp>
    </p:spTree>
    <p:extLst>
      <p:ext uri="{BB962C8B-B14F-4D97-AF65-F5344CB8AC3E}">
        <p14:creationId xmlns:p14="http://schemas.microsoft.com/office/powerpoint/2010/main" val="4144022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A81FF-3847-F5C8-3BC1-D59C516D5C61}"/>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284381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1E32-6ED2-E4DD-637F-996B966C49DF}"/>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E91A3FD9-6A14-D051-44C5-E39ACD6B74B6}"/>
              </a:ext>
            </a:extLst>
          </p:cNvPr>
          <p:cNvSpPr>
            <a:spLocks noGrp="1"/>
          </p:cNvSpPr>
          <p:nvPr>
            <p:ph type="body" sz="quarter" idx="10"/>
          </p:nvPr>
        </p:nvSpPr>
        <p:spPr/>
        <p:txBody>
          <a:bodyPr/>
          <a:lstStyle/>
          <a:p>
            <a:r>
              <a:rPr lang="en-US" dirty="0"/>
              <a:t>Emmeline Edwards, Ph.D.</a:t>
            </a:r>
          </a:p>
        </p:txBody>
      </p:sp>
      <p:sp>
        <p:nvSpPr>
          <p:cNvPr id="4" name="Text Placeholder 3">
            <a:extLst>
              <a:ext uri="{FF2B5EF4-FFF2-40B4-BE49-F238E27FC236}">
                <a16:creationId xmlns:a16="http://schemas.microsoft.com/office/drawing/2014/main" id="{009A6D1E-3AF0-B827-9948-B0D367125A37}"/>
              </a:ext>
            </a:extLst>
          </p:cNvPr>
          <p:cNvSpPr>
            <a:spLocks noGrp="1"/>
          </p:cNvSpPr>
          <p:nvPr>
            <p:ph type="body" sz="quarter" idx="11"/>
          </p:nvPr>
        </p:nvSpPr>
        <p:spPr/>
        <p:txBody>
          <a:bodyPr/>
          <a:lstStyle/>
          <a:p>
            <a:r>
              <a:rPr lang="en-US" dirty="0"/>
              <a:t>emmeline.edwards@nih.gov</a:t>
            </a:r>
          </a:p>
        </p:txBody>
      </p:sp>
    </p:spTree>
    <p:extLst>
      <p:ext uri="{BB962C8B-B14F-4D97-AF65-F5344CB8AC3E}">
        <p14:creationId xmlns:p14="http://schemas.microsoft.com/office/powerpoint/2010/main" val="1918606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grey hair wearing glasses&#10;&#10;Description automatically generated">
            <a:extLst>
              <a:ext uri="{FF2B5EF4-FFF2-40B4-BE49-F238E27FC236}">
                <a16:creationId xmlns:a16="http://schemas.microsoft.com/office/drawing/2014/main" id="{20EAC7FD-A974-15B4-0AC1-E24A0A4F2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213" y="541020"/>
            <a:ext cx="1507327" cy="1507327"/>
          </a:xfrm>
          <a:prstGeom prst="rect">
            <a:avLst/>
          </a:prstGeom>
        </p:spPr>
      </p:pic>
      <p:sp>
        <p:nvSpPr>
          <p:cNvPr id="5" name="TextBox 4">
            <a:extLst>
              <a:ext uri="{FF2B5EF4-FFF2-40B4-BE49-F238E27FC236}">
                <a16:creationId xmlns:a16="http://schemas.microsoft.com/office/drawing/2014/main" id="{C8B406C5-C1CC-95F9-0C97-4DC3A27AAA2C}"/>
              </a:ext>
            </a:extLst>
          </p:cNvPr>
          <p:cNvSpPr txBox="1"/>
          <p:nvPr/>
        </p:nvSpPr>
        <p:spPr>
          <a:xfrm>
            <a:off x="3690434" y="2238153"/>
            <a:ext cx="1507327" cy="5437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Joke </a:t>
            </a:r>
            <a:r>
              <a:rPr kumimoji="0" lang="en-US" sz="1400" b="1" i="0" u="none" strike="noStrike" kern="1200" cap="none" spc="0" normalizeH="0" baseline="0" noProof="0" dirty="0" err="1">
                <a:ln>
                  <a:noFill/>
                </a:ln>
                <a:solidFill>
                  <a:prstClr val="white"/>
                </a:solidFill>
                <a:effectLst/>
                <a:uLnTx/>
                <a:uFillTx/>
                <a:latin typeface="Calibri" panose="020F0502020204030204"/>
                <a:ea typeface="+mn-ea"/>
                <a:cs typeface="+mn-cs"/>
              </a:rPr>
              <a:t>Bradt</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 PhD </a:t>
            </a: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Drexel University</a:t>
            </a:r>
          </a:p>
        </p:txBody>
      </p:sp>
      <p:pic>
        <p:nvPicPr>
          <p:cNvPr id="8" name="Picture 7" descr="A person smiling at camera&#10;&#10;Description automatically generated">
            <a:extLst>
              <a:ext uri="{FF2B5EF4-FFF2-40B4-BE49-F238E27FC236}">
                <a16:creationId xmlns:a16="http://schemas.microsoft.com/office/drawing/2014/main" id="{13D60464-00D3-7FF4-019B-603D588C0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160" y="541019"/>
            <a:ext cx="1501046" cy="1507327"/>
          </a:xfrm>
          <a:prstGeom prst="rect">
            <a:avLst/>
          </a:prstGeom>
        </p:spPr>
      </p:pic>
      <p:sp>
        <p:nvSpPr>
          <p:cNvPr id="10" name="TextBox 9">
            <a:extLst>
              <a:ext uri="{FF2B5EF4-FFF2-40B4-BE49-F238E27FC236}">
                <a16:creationId xmlns:a16="http://schemas.microsoft.com/office/drawing/2014/main" id="{2689DD65-49DE-EEAA-2797-E66D858D933E}"/>
              </a:ext>
            </a:extLst>
          </p:cNvPr>
          <p:cNvSpPr txBox="1"/>
          <p:nvPr/>
        </p:nvSpPr>
        <p:spPr>
          <a:xfrm>
            <a:off x="5301482" y="2187942"/>
            <a:ext cx="1822683" cy="5437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Melita Belgrave, PhD</a:t>
            </a: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Arizona State University</a:t>
            </a:r>
          </a:p>
        </p:txBody>
      </p:sp>
      <p:pic>
        <p:nvPicPr>
          <p:cNvPr id="12" name="Picture 11" descr="A person with blonde hair smiling&#10;&#10;Description automatically generated">
            <a:extLst>
              <a:ext uri="{FF2B5EF4-FFF2-40B4-BE49-F238E27FC236}">
                <a16:creationId xmlns:a16="http://schemas.microsoft.com/office/drawing/2014/main" id="{4D4074EF-DA78-03E3-5531-A4B2433983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2398" y="535054"/>
            <a:ext cx="1499616" cy="1499616"/>
          </a:xfrm>
          <a:prstGeom prst="rect">
            <a:avLst/>
          </a:prstGeom>
        </p:spPr>
      </p:pic>
      <p:sp>
        <p:nvSpPr>
          <p:cNvPr id="13" name="TextBox 12">
            <a:extLst>
              <a:ext uri="{FF2B5EF4-FFF2-40B4-BE49-F238E27FC236}">
                <a16:creationId xmlns:a16="http://schemas.microsoft.com/office/drawing/2014/main" id="{9347AB23-3AB7-FB2B-A9D2-982170B2C5D4}"/>
              </a:ext>
            </a:extLst>
          </p:cNvPr>
          <p:cNvSpPr txBox="1"/>
          <p:nvPr/>
        </p:nvSpPr>
        <p:spPr>
          <a:xfrm>
            <a:off x="7149169" y="2085386"/>
            <a:ext cx="1587781" cy="565283"/>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Debra Burns, PhD</a:t>
            </a:r>
          </a:p>
          <a:p>
            <a:pPr marL="0" marR="0" lvl="0" indent="0" algn="l" defTabSz="457200" rtl="0" eaLnBrk="1" fontAlgn="auto" latinLnBrk="0" hangingPunct="1">
              <a:lnSpc>
                <a:spcPct val="100000"/>
              </a:lnSpc>
              <a:spcBef>
                <a:spcPts val="0"/>
              </a:spcBef>
              <a:spcAft>
                <a:spcPts val="400"/>
              </a:spcAft>
              <a:buClrTx/>
              <a:buSzTx/>
              <a:buFontTx/>
              <a:buNone/>
              <a:tabLst/>
              <a:defRPr/>
            </a:pPr>
            <a:r>
              <a:rPr lang="en-US" sz="1200" i="1" dirty="0">
                <a:solidFill>
                  <a:prstClr val="white"/>
                </a:solidFill>
                <a:latin typeface="Calibri" panose="020F0502020204030204"/>
              </a:rPr>
              <a:t>University of Memphis</a:t>
            </a:r>
            <a:endPar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descr="A close-up of a person wearing glasses&#10;&#10;Description automatically generated">
            <a:extLst>
              <a:ext uri="{FF2B5EF4-FFF2-40B4-BE49-F238E27FC236}">
                <a16:creationId xmlns:a16="http://schemas.microsoft.com/office/drawing/2014/main" id="{F531BA3F-A89C-A0E9-5726-1F2FC7A6E11B}"/>
              </a:ext>
            </a:extLst>
          </p:cNvPr>
          <p:cNvPicPr>
            <a:picLocks noChangeAspect="1"/>
          </p:cNvPicPr>
          <p:nvPr/>
        </p:nvPicPr>
        <p:blipFill>
          <a:blip r:embed="rId6" cstate="print">
            <a:extLst>
              <a:ext uri="{28A0092B-C50C-407E-A947-70E740481C1C}">
                <a14:useLocalDpi xmlns:a14="http://schemas.microsoft.com/office/drawing/2010/main" val="0"/>
              </a:ext>
            </a:extLst>
          </a:blip>
          <a:srcRect r="14504"/>
          <a:stretch/>
        </p:blipFill>
        <p:spPr>
          <a:xfrm>
            <a:off x="8946760" y="520598"/>
            <a:ext cx="1282116" cy="1499616"/>
          </a:xfrm>
          <a:prstGeom prst="rect">
            <a:avLst/>
          </a:prstGeom>
        </p:spPr>
      </p:pic>
      <p:pic>
        <p:nvPicPr>
          <p:cNvPr id="19" name="Picture 18" descr="A person in a suit&#10;&#10;Description automatically generated">
            <a:extLst>
              <a:ext uri="{FF2B5EF4-FFF2-40B4-BE49-F238E27FC236}">
                <a16:creationId xmlns:a16="http://schemas.microsoft.com/office/drawing/2014/main" id="{C7447EA0-97C0-3EFE-C721-17B9D3515F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085" y="2817304"/>
            <a:ext cx="1501046" cy="1501046"/>
          </a:xfrm>
          <a:prstGeom prst="rect">
            <a:avLst/>
          </a:prstGeom>
        </p:spPr>
      </p:pic>
      <p:pic>
        <p:nvPicPr>
          <p:cNvPr id="21" name="Picture 20" descr="A close-up of a person&#10;&#10;Description automatically generated">
            <a:extLst>
              <a:ext uri="{FF2B5EF4-FFF2-40B4-BE49-F238E27FC236}">
                <a16:creationId xmlns:a16="http://schemas.microsoft.com/office/drawing/2014/main" id="{3419F261-B2EC-C5C0-427D-387B09D7C8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1771" y="507645"/>
            <a:ext cx="1212832" cy="1516040"/>
          </a:xfrm>
          <a:prstGeom prst="rect">
            <a:avLst/>
          </a:prstGeom>
        </p:spPr>
      </p:pic>
      <p:pic>
        <p:nvPicPr>
          <p:cNvPr id="23" name="Picture 22" descr="A person smiling at the camera&#10;&#10;Description automatically generated">
            <a:extLst>
              <a:ext uri="{FF2B5EF4-FFF2-40B4-BE49-F238E27FC236}">
                <a16:creationId xmlns:a16="http://schemas.microsoft.com/office/drawing/2014/main" id="{F886ADF2-D1A4-AF5C-5DE4-3787A2A89C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7426" y="2907123"/>
            <a:ext cx="1507328" cy="1507328"/>
          </a:xfrm>
          <a:prstGeom prst="rect">
            <a:avLst/>
          </a:prstGeom>
        </p:spPr>
      </p:pic>
      <p:pic>
        <p:nvPicPr>
          <p:cNvPr id="25" name="Picture 24" descr="A close-up of a person smiling&#10;&#10;Description automatically generated">
            <a:extLst>
              <a:ext uri="{FF2B5EF4-FFF2-40B4-BE49-F238E27FC236}">
                <a16:creationId xmlns:a16="http://schemas.microsoft.com/office/drawing/2014/main" id="{B5303DF0-C1CB-E0DF-5134-49548F3A30A0}"/>
              </a:ext>
            </a:extLst>
          </p:cNvPr>
          <p:cNvPicPr>
            <a:picLocks noChangeAspect="1"/>
          </p:cNvPicPr>
          <p:nvPr/>
        </p:nvPicPr>
        <p:blipFill rotWithShape="1">
          <a:blip r:embed="rId10">
            <a:extLst>
              <a:ext uri="{28A0092B-C50C-407E-A947-70E740481C1C}">
                <a14:useLocalDpi xmlns:a14="http://schemas.microsoft.com/office/drawing/2010/main" val="0"/>
              </a:ext>
            </a:extLst>
          </a:blip>
          <a:srcRect t="5257" b="12550"/>
          <a:stretch/>
        </p:blipFill>
        <p:spPr>
          <a:xfrm>
            <a:off x="4514562" y="2898598"/>
            <a:ext cx="1507327" cy="1507329"/>
          </a:xfrm>
          <a:prstGeom prst="rect">
            <a:avLst/>
          </a:prstGeom>
        </p:spPr>
      </p:pic>
      <p:pic>
        <p:nvPicPr>
          <p:cNvPr id="27" name="Picture 26" descr="A person wearing glasses and a purple sweater&#10;&#10;Description automatically generated">
            <a:extLst>
              <a:ext uri="{FF2B5EF4-FFF2-40B4-BE49-F238E27FC236}">
                <a16:creationId xmlns:a16="http://schemas.microsoft.com/office/drawing/2014/main" id="{E97ECF63-2DE0-79E1-C231-E71E86FD7171}"/>
              </a:ext>
            </a:extLst>
          </p:cNvPr>
          <p:cNvPicPr>
            <a:picLocks noChangeAspect="1"/>
          </p:cNvPicPr>
          <p:nvPr/>
        </p:nvPicPr>
        <p:blipFill rotWithShape="1">
          <a:blip r:embed="rId11">
            <a:extLst>
              <a:ext uri="{28A0092B-C50C-407E-A947-70E740481C1C}">
                <a14:useLocalDpi xmlns:a14="http://schemas.microsoft.com/office/drawing/2010/main" val="0"/>
              </a:ext>
            </a:extLst>
          </a:blip>
          <a:srcRect t="5760" b="8332"/>
          <a:stretch/>
        </p:blipFill>
        <p:spPr>
          <a:xfrm>
            <a:off x="6381697" y="2910956"/>
            <a:ext cx="1507327" cy="1507329"/>
          </a:xfrm>
          <a:prstGeom prst="rect">
            <a:avLst/>
          </a:prstGeom>
        </p:spPr>
      </p:pic>
      <p:pic>
        <p:nvPicPr>
          <p:cNvPr id="29" name="Picture 28" descr="A person wearing glasses and a black shirt&#10;&#10;Description automatically generated">
            <a:extLst>
              <a:ext uri="{FF2B5EF4-FFF2-40B4-BE49-F238E27FC236}">
                <a16:creationId xmlns:a16="http://schemas.microsoft.com/office/drawing/2014/main" id="{4617F690-F174-D2EA-289C-39FB9D5B872E}"/>
              </a:ext>
            </a:extLst>
          </p:cNvPr>
          <p:cNvPicPr>
            <a:picLocks noChangeAspect="1"/>
          </p:cNvPicPr>
          <p:nvPr/>
        </p:nvPicPr>
        <p:blipFill rotWithShape="1">
          <a:blip r:embed="rId12">
            <a:extLst>
              <a:ext uri="{28A0092B-C50C-407E-A947-70E740481C1C}">
                <a14:useLocalDpi xmlns:a14="http://schemas.microsoft.com/office/drawing/2010/main" val="0"/>
              </a:ext>
            </a:extLst>
          </a:blip>
          <a:srcRect r="1518" b="32942"/>
          <a:stretch/>
        </p:blipFill>
        <p:spPr>
          <a:xfrm>
            <a:off x="8248832" y="2977166"/>
            <a:ext cx="1499616" cy="1497119"/>
          </a:xfrm>
          <a:prstGeom prst="rect">
            <a:avLst/>
          </a:prstGeom>
        </p:spPr>
      </p:pic>
      <p:pic>
        <p:nvPicPr>
          <p:cNvPr id="31" name="Picture 30" descr="A person with curly hair smiling&#10;&#10;Description automatically generated">
            <a:extLst>
              <a:ext uri="{FF2B5EF4-FFF2-40B4-BE49-F238E27FC236}">
                <a16:creationId xmlns:a16="http://schemas.microsoft.com/office/drawing/2014/main" id="{EF2A66EC-20E6-0A4D-67DB-1F301717A295}"/>
              </a:ext>
            </a:extLst>
          </p:cNvPr>
          <p:cNvPicPr>
            <a:picLocks noChangeAspect="1"/>
          </p:cNvPicPr>
          <p:nvPr/>
        </p:nvPicPr>
        <p:blipFill rotWithShape="1">
          <a:blip r:embed="rId13">
            <a:extLst>
              <a:ext uri="{28A0092B-C50C-407E-A947-70E740481C1C}">
                <a14:useLocalDpi xmlns:a14="http://schemas.microsoft.com/office/drawing/2010/main" val="0"/>
              </a:ext>
            </a:extLst>
          </a:blip>
          <a:srcRect l="-95" t="7286" r="95" b="25703"/>
          <a:stretch/>
        </p:blipFill>
        <p:spPr>
          <a:xfrm>
            <a:off x="10078831" y="2958499"/>
            <a:ext cx="1499616" cy="1507328"/>
          </a:xfrm>
          <a:prstGeom prst="rect">
            <a:avLst/>
          </a:prstGeom>
        </p:spPr>
      </p:pic>
      <p:sp>
        <p:nvSpPr>
          <p:cNvPr id="32" name="TextBox 31">
            <a:extLst>
              <a:ext uri="{FF2B5EF4-FFF2-40B4-BE49-F238E27FC236}">
                <a16:creationId xmlns:a16="http://schemas.microsoft.com/office/drawing/2014/main" id="{1462C5CB-2A7C-35E8-80F6-219B97AC98F0}"/>
              </a:ext>
            </a:extLst>
          </p:cNvPr>
          <p:cNvSpPr txBox="1"/>
          <p:nvPr/>
        </p:nvSpPr>
        <p:spPr>
          <a:xfrm>
            <a:off x="8653577" y="2074291"/>
            <a:ext cx="2133689" cy="1211614"/>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Emmeline Edwards, PhD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National Center for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Complementary &amp; Integrative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Health (NCCIH)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71C7AD1-EBC2-7A1A-291C-CA5DACA12E85}"/>
              </a:ext>
            </a:extLst>
          </p:cNvPr>
          <p:cNvSpPr txBox="1"/>
          <p:nvPr/>
        </p:nvSpPr>
        <p:spPr>
          <a:xfrm>
            <a:off x="656474" y="4342401"/>
            <a:ext cx="1630190" cy="934615"/>
          </a:xfrm>
          <a:prstGeom prst="rect">
            <a:avLst/>
          </a:prstGeom>
          <a:noFill/>
        </p:spPr>
        <p:txBody>
          <a:bodyPr wrap="none" rtlCol="0">
            <a:spAutoFit/>
          </a:bodyPr>
          <a:lstStyle/>
          <a:p>
            <a:pPr marL="0" marR="0" lvl="0" indent="0" algn="l" defTabSz="457200" rtl="0" eaLnBrk="1" fontAlgn="auto" latinLnBrk="0" hangingPunct="1">
              <a:lnSpc>
                <a:spcPct val="11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Christian Gold, PhD</a:t>
            </a:r>
          </a:p>
          <a:p>
            <a:pPr marL="280988" marR="0" lvl="0" indent="-280988"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University of Vienna;</a:t>
            </a:r>
          </a:p>
          <a:p>
            <a:pPr marL="280988" marR="0" lvl="0" indent="-280988"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 Norwegian Resource   </a:t>
            </a:r>
          </a:p>
          <a:p>
            <a:pPr marL="280988" marR="0" lvl="0" indent="-280988"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Center (NORCE) </a:t>
            </a:r>
          </a:p>
        </p:txBody>
      </p:sp>
      <p:sp>
        <p:nvSpPr>
          <p:cNvPr id="34" name="TextBox 33">
            <a:extLst>
              <a:ext uri="{FF2B5EF4-FFF2-40B4-BE49-F238E27FC236}">
                <a16:creationId xmlns:a16="http://schemas.microsoft.com/office/drawing/2014/main" id="{FE3672D1-676E-6502-2B9B-A9095E599A25}"/>
              </a:ext>
            </a:extLst>
          </p:cNvPr>
          <p:cNvSpPr txBox="1"/>
          <p:nvPr/>
        </p:nvSpPr>
        <p:spPr>
          <a:xfrm>
            <a:off x="10621771" y="2135480"/>
            <a:ext cx="1573701" cy="5437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Tasha Golden, PhD</a:t>
            </a:r>
          </a:p>
          <a:p>
            <a:pPr marL="0" marR="0" lvl="0" indent="0" algn="l" defTabSz="457200" rtl="0" eaLnBrk="1" fontAlgn="auto" latinLnBrk="0" hangingPunct="1">
              <a:lnSpc>
                <a:spcPct val="100000"/>
              </a:lnSpc>
              <a:spcBef>
                <a:spcPts val="0"/>
              </a:spcBef>
              <a:spcAft>
                <a:spcPts val="400"/>
              </a:spcAft>
              <a:buClrTx/>
              <a:buSzTx/>
              <a:buFontTx/>
              <a:buNone/>
              <a:tabLst/>
              <a:defRPr/>
            </a:pPr>
            <a:r>
              <a:rPr lang="en-US" sz="1200" i="1" dirty="0">
                <a:solidFill>
                  <a:prstClr val="white"/>
                </a:solidFill>
                <a:latin typeface="Calibri" panose="020F0502020204030204"/>
              </a:rPr>
              <a:t>University of Florida</a:t>
            </a:r>
            <a:endPar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30BE67AC-7EB3-5055-8B61-6D348E0A875F}"/>
              </a:ext>
            </a:extLst>
          </p:cNvPr>
          <p:cNvSpPr txBox="1"/>
          <p:nvPr/>
        </p:nvSpPr>
        <p:spPr>
          <a:xfrm>
            <a:off x="2617189" y="4487735"/>
            <a:ext cx="1487908" cy="100540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Calibri" panose="020F0502020204030204"/>
                <a:ea typeface="+mn-ea"/>
                <a:cs typeface="+mn-cs"/>
              </a:rPr>
              <a:t>Assal</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 Habibi, PhD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University 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Southern California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1AE482A0-5A20-D01E-89E7-BCAF7E93E3B0}"/>
              </a:ext>
            </a:extLst>
          </p:cNvPr>
          <p:cNvSpPr txBox="1"/>
          <p:nvPr/>
        </p:nvSpPr>
        <p:spPr>
          <a:xfrm>
            <a:off x="4424693" y="4474285"/>
            <a:ext cx="1506503" cy="5437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John Iversen, PhD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McMaster University</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8614948A-E398-4F88-449F-DD32E97E60B3}"/>
              </a:ext>
            </a:extLst>
          </p:cNvPr>
          <p:cNvSpPr txBox="1"/>
          <p:nvPr/>
        </p:nvSpPr>
        <p:spPr>
          <a:xfrm>
            <a:off x="6271207" y="4546083"/>
            <a:ext cx="1705916" cy="100540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Julene Johnson, PhD</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University of California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San Francisco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FA83557-C5E5-C492-2B7F-917A33F3C445}"/>
              </a:ext>
            </a:extLst>
          </p:cNvPr>
          <p:cNvSpPr txBox="1"/>
          <p:nvPr/>
        </p:nvSpPr>
        <p:spPr>
          <a:xfrm>
            <a:off x="8203684" y="4546083"/>
            <a:ext cx="1709955" cy="5745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Miriam </a:t>
            </a:r>
            <a:r>
              <a:rPr kumimoji="0" lang="en-US" sz="1400" b="1" i="0" u="none" strike="noStrike" kern="1200" cap="none" spc="0" normalizeH="0" baseline="0" noProof="0" dirty="0" err="1">
                <a:ln>
                  <a:noFill/>
                </a:ln>
                <a:solidFill>
                  <a:prstClr val="white"/>
                </a:solidFill>
                <a:effectLst/>
                <a:uLnTx/>
                <a:uFillTx/>
                <a:latin typeface="Calibri" panose="020F0502020204030204"/>
                <a:ea typeface="+mn-ea"/>
                <a:cs typeface="+mn-cs"/>
              </a:rPr>
              <a:t>Lense</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 PhD</a:t>
            </a:r>
          </a:p>
          <a:p>
            <a:pPr marL="0" marR="0" lvl="0" indent="0" algn="l" defTabSz="4572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Vanderbilt University</a:t>
            </a:r>
          </a:p>
        </p:txBody>
      </p:sp>
      <p:sp>
        <p:nvSpPr>
          <p:cNvPr id="40" name="TextBox 39">
            <a:extLst>
              <a:ext uri="{FF2B5EF4-FFF2-40B4-BE49-F238E27FC236}">
                <a16:creationId xmlns:a16="http://schemas.microsoft.com/office/drawing/2014/main" id="{89DAE41D-6779-F4BD-8860-44649075C077}"/>
              </a:ext>
            </a:extLst>
          </p:cNvPr>
          <p:cNvSpPr txBox="1"/>
          <p:nvPr/>
        </p:nvSpPr>
        <p:spPr>
          <a:xfrm>
            <a:off x="9992999" y="4538588"/>
            <a:ext cx="1671280" cy="8515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Susan Perkins, PhD</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Indiana University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person in a black turtleneck&#10;&#10;Description automatically generated">
            <a:extLst>
              <a:ext uri="{FF2B5EF4-FFF2-40B4-BE49-F238E27FC236}">
                <a16:creationId xmlns:a16="http://schemas.microsoft.com/office/drawing/2014/main" id="{C0569037-9971-1B19-C9D3-7E3BF0A141D5}"/>
              </a:ext>
            </a:extLst>
          </p:cNvPr>
          <p:cNvPicPr>
            <a:picLocks noChangeAspect="1"/>
          </p:cNvPicPr>
          <p:nvPr/>
        </p:nvPicPr>
        <p:blipFill>
          <a:blip r:embed="rId14">
            <a:extLst>
              <a:ext uri="{28A0092B-C50C-407E-A947-70E740481C1C}">
                <a14:useLocalDpi xmlns:a14="http://schemas.microsoft.com/office/drawing/2010/main" val="0"/>
              </a:ext>
            </a:extLst>
          </a:blip>
          <a:srcRect l="14650" t="4102" r="10391" b="37942"/>
          <a:stretch/>
        </p:blipFill>
        <p:spPr>
          <a:xfrm>
            <a:off x="372981" y="500176"/>
            <a:ext cx="1425548" cy="1660003"/>
          </a:xfrm>
          <a:prstGeom prst="rect">
            <a:avLst/>
          </a:prstGeom>
        </p:spPr>
      </p:pic>
      <p:sp>
        <p:nvSpPr>
          <p:cNvPr id="7" name="TextBox 6">
            <a:extLst>
              <a:ext uri="{FF2B5EF4-FFF2-40B4-BE49-F238E27FC236}">
                <a16:creationId xmlns:a16="http://schemas.microsoft.com/office/drawing/2014/main" id="{1C0D6D3D-CA5D-C465-2F69-66BF8A73A53A}"/>
              </a:ext>
            </a:extLst>
          </p:cNvPr>
          <p:cNvSpPr txBox="1"/>
          <p:nvPr/>
        </p:nvSpPr>
        <p:spPr>
          <a:xfrm>
            <a:off x="1898720" y="2318398"/>
            <a:ext cx="1630190" cy="5437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lang="en-US" sz="1400" b="1" dirty="0">
                <a:solidFill>
                  <a:prstClr val="white"/>
                </a:solidFill>
                <a:latin typeface="Calibri" panose="020F0502020204030204"/>
              </a:rPr>
              <a:t>Stacey Springs</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 PhD </a:t>
            </a:r>
          </a:p>
          <a:p>
            <a:pPr marL="0" marR="0" lvl="0" indent="0" algn="l" defTabSz="457200" rtl="0" eaLnBrk="1" fontAlgn="auto" latinLnBrk="0" hangingPunct="1">
              <a:lnSpc>
                <a:spcPct val="100000"/>
              </a:lnSpc>
              <a:spcBef>
                <a:spcPts val="0"/>
              </a:spcBef>
              <a:spcAft>
                <a:spcPts val="400"/>
              </a:spcAft>
              <a:buClrTx/>
              <a:buSzTx/>
              <a:buFontTx/>
              <a:buNone/>
              <a:tabLst/>
              <a:defRPr/>
            </a:pPr>
            <a:r>
              <a:rPr lang="en-US" sz="1200" i="1" dirty="0">
                <a:solidFill>
                  <a:prstClr val="white"/>
                </a:solidFill>
                <a:latin typeface="Calibri" panose="020F0502020204030204"/>
              </a:rPr>
              <a:t>Harvard University</a:t>
            </a:r>
            <a:endPar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110DB23-5171-E9D8-925B-63CBE7446891}"/>
              </a:ext>
            </a:extLst>
          </p:cNvPr>
          <p:cNvSpPr txBox="1"/>
          <p:nvPr/>
        </p:nvSpPr>
        <p:spPr>
          <a:xfrm>
            <a:off x="267386" y="2292325"/>
            <a:ext cx="1507327" cy="5437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lang="en-US" sz="1400" b="1" dirty="0">
                <a:solidFill>
                  <a:prstClr val="white"/>
                </a:solidFill>
                <a:latin typeface="Calibri" panose="020F0502020204030204"/>
              </a:rPr>
              <a:t>Sheri Robb</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 PhD </a:t>
            </a:r>
          </a:p>
          <a:p>
            <a:pPr marL="0" marR="0" lvl="0" indent="0" algn="l" defTabSz="457200" rtl="0" eaLnBrk="1" fontAlgn="auto" latinLnBrk="0" hangingPunct="1">
              <a:lnSpc>
                <a:spcPct val="100000"/>
              </a:lnSpc>
              <a:spcBef>
                <a:spcPts val="0"/>
              </a:spcBef>
              <a:spcAft>
                <a:spcPts val="400"/>
              </a:spcAft>
              <a:buClrTx/>
              <a:buSzTx/>
              <a:buFontTx/>
              <a:buNone/>
              <a:tabLst/>
              <a:defRPr/>
            </a:pPr>
            <a:r>
              <a:rPr lang="en-US" sz="1200" i="1" dirty="0">
                <a:solidFill>
                  <a:prstClr val="white"/>
                </a:solidFill>
                <a:latin typeface="Calibri" panose="020F0502020204030204"/>
              </a:rPr>
              <a:t>Indiana University</a:t>
            </a:r>
            <a:endPar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person smiling for a picture&#10;&#10;Description automatically generated">
            <a:extLst>
              <a:ext uri="{FF2B5EF4-FFF2-40B4-BE49-F238E27FC236}">
                <a16:creationId xmlns:a16="http://schemas.microsoft.com/office/drawing/2014/main" id="{723A8849-33F4-0D73-66D8-532ED78418D1}"/>
              </a:ext>
            </a:extLst>
          </p:cNvPr>
          <p:cNvPicPr>
            <a:picLocks noChangeAspect="1"/>
          </p:cNvPicPr>
          <p:nvPr/>
        </p:nvPicPr>
        <p:blipFill>
          <a:blip r:embed="rId15">
            <a:extLst>
              <a:ext uri="{28A0092B-C50C-407E-A947-70E740481C1C}">
                <a14:useLocalDpi xmlns:a14="http://schemas.microsoft.com/office/drawing/2010/main" val="0"/>
              </a:ext>
            </a:extLst>
          </a:blip>
          <a:srcRect l="16096" t="3585" r="16909" b="17000"/>
          <a:stretch/>
        </p:blipFill>
        <p:spPr>
          <a:xfrm>
            <a:off x="2017762" y="520598"/>
            <a:ext cx="1422434" cy="1686153"/>
          </a:xfrm>
          <a:prstGeom prst="rect">
            <a:avLst/>
          </a:prstGeom>
        </p:spPr>
      </p:pic>
      <p:pic>
        <p:nvPicPr>
          <p:cNvPr id="15" name="Picture 14">
            <a:extLst>
              <a:ext uri="{FF2B5EF4-FFF2-40B4-BE49-F238E27FC236}">
                <a16:creationId xmlns:a16="http://schemas.microsoft.com/office/drawing/2014/main" id="{1CF82645-A7A7-25C0-6363-70880222130F}"/>
              </a:ext>
            </a:extLst>
          </p:cNvPr>
          <p:cNvPicPr>
            <a:picLocks noChangeAspect="1"/>
          </p:cNvPicPr>
          <p:nvPr/>
        </p:nvPicPr>
        <p:blipFill>
          <a:blip r:embed="rId16"/>
          <a:srcRect l="-29474" t="-222153" r="58150" b="222153"/>
          <a:stretch/>
        </p:blipFill>
        <p:spPr>
          <a:xfrm>
            <a:off x="1404734" y="1661273"/>
            <a:ext cx="1175694" cy="1648379"/>
          </a:xfrm>
          <a:prstGeom prst="rect">
            <a:avLst/>
          </a:prstGeom>
        </p:spPr>
      </p:pic>
      <p:pic>
        <p:nvPicPr>
          <p:cNvPr id="16" name="Picture 15">
            <a:extLst>
              <a:ext uri="{FF2B5EF4-FFF2-40B4-BE49-F238E27FC236}">
                <a16:creationId xmlns:a16="http://schemas.microsoft.com/office/drawing/2014/main" id="{C384FF8B-3064-0D85-95EE-9BA7E7666A99}"/>
              </a:ext>
            </a:extLst>
          </p:cNvPr>
          <p:cNvPicPr>
            <a:picLocks noChangeAspect="1"/>
          </p:cNvPicPr>
          <p:nvPr/>
        </p:nvPicPr>
        <p:blipFill>
          <a:blip r:embed="rId16"/>
          <a:srcRect l="10767" r="22376" b="20330"/>
          <a:stretch/>
        </p:blipFill>
        <p:spPr>
          <a:xfrm>
            <a:off x="1225720" y="5333896"/>
            <a:ext cx="1136614" cy="1354443"/>
          </a:xfrm>
          <a:prstGeom prst="rect">
            <a:avLst/>
          </a:prstGeom>
        </p:spPr>
      </p:pic>
      <p:sp>
        <p:nvSpPr>
          <p:cNvPr id="18" name="TextBox 17">
            <a:extLst>
              <a:ext uri="{FF2B5EF4-FFF2-40B4-BE49-F238E27FC236}">
                <a16:creationId xmlns:a16="http://schemas.microsoft.com/office/drawing/2014/main" id="{D77AE602-15CD-F43A-068E-DDC6629B0174}"/>
              </a:ext>
            </a:extLst>
          </p:cNvPr>
          <p:cNvSpPr txBox="1"/>
          <p:nvPr/>
        </p:nvSpPr>
        <p:spPr>
          <a:xfrm>
            <a:off x="2472470" y="5639872"/>
            <a:ext cx="1395510" cy="67710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Jessica MacLean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Doctoral Student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Indiana University</a:t>
            </a:r>
          </a:p>
        </p:txBody>
      </p:sp>
      <p:pic>
        <p:nvPicPr>
          <p:cNvPr id="20" name="Content Placeholder 7" descr="A close-up of a person smiling&#10;&#10;Description automatically generated">
            <a:extLst>
              <a:ext uri="{FF2B5EF4-FFF2-40B4-BE49-F238E27FC236}">
                <a16:creationId xmlns:a16="http://schemas.microsoft.com/office/drawing/2014/main" id="{E58609FD-9E05-7668-0EE8-5C73D590CA42}"/>
              </a:ext>
            </a:extLst>
          </p:cNvPr>
          <p:cNvPicPr>
            <a:picLocks noGrp="1" noChangeAspect="1"/>
          </p:cNvPicPr>
          <p:nvPr>
            <p:ph sz="half" idx="2"/>
          </p:nvPr>
        </p:nvPicPr>
        <p:blipFill rotWithShape="1">
          <a:blip r:embed="rId17" cstate="print">
            <a:extLst>
              <a:ext uri="{28A0092B-C50C-407E-A947-70E740481C1C}">
                <a14:useLocalDpi xmlns:a14="http://schemas.microsoft.com/office/drawing/2010/main" val="0"/>
              </a:ext>
            </a:extLst>
          </a:blip>
          <a:srcRect l="11417" t="2669" r="7232" b="39421"/>
          <a:stretch/>
        </p:blipFill>
        <p:spPr>
          <a:xfrm>
            <a:off x="4549643" y="5155184"/>
            <a:ext cx="1256601" cy="1404447"/>
          </a:xfrm>
        </p:spPr>
      </p:pic>
      <p:sp>
        <p:nvSpPr>
          <p:cNvPr id="22" name="TextBox 21">
            <a:extLst>
              <a:ext uri="{FF2B5EF4-FFF2-40B4-BE49-F238E27FC236}">
                <a16:creationId xmlns:a16="http://schemas.microsoft.com/office/drawing/2014/main" id="{5F816C08-B36F-AB60-83F9-8033ABCDA354}"/>
              </a:ext>
            </a:extLst>
          </p:cNvPr>
          <p:cNvSpPr txBox="1"/>
          <p:nvPr/>
        </p:nvSpPr>
        <p:spPr>
          <a:xfrm>
            <a:off x="5904521" y="5620664"/>
            <a:ext cx="2027685"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K. Maya Story, PhD</a:t>
            </a:r>
            <a:endPar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Indiana University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Veteran’s Affairs HSR &amp; D </a:t>
            </a:r>
          </a:p>
        </p:txBody>
      </p:sp>
      <p:pic>
        <p:nvPicPr>
          <p:cNvPr id="24" name="Content Placeholder 9" descr="A person wearing glasses and a white shirt&#10;&#10;Description automatically generated">
            <a:extLst>
              <a:ext uri="{FF2B5EF4-FFF2-40B4-BE49-F238E27FC236}">
                <a16:creationId xmlns:a16="http://schemas.microsoft.com/office/drawing/2014/main" id="{AFB336EF-661E-44E2-02C8-2C3E64A09224}"/>
              </a:ext>
            </a:extLst>
          </p:cNvPr>
          <p:cNvPicPr>
            <a:picLocks noGrp="1" noChangeAspect="1"/>
          </p:cNvPicPr>
          <p:nvPr>
            <p:ph sz="quarter" idx="4"/>
          </p:nvPr>
        </p:nvPicPr>
        <p:blipFill rotWithShape="1">
          <a:blip r:embed="rId18" cstate="print">
            <a:extLst>
              <a:ext uri="{28A0092B-C50C-407E-A947-70E740481C1C}">
                <a14:useLocalDpi xmlns:a14="http://schemas.microsoft.com/office/drawing/2010/main" val="0"/>
              </a:ext>
            </a:extLst>
          </a:blip>
          <a:srcRect l="21192" t="16444" r="26172" b="44283"/>
          <a:stretch/>
        </p:blipFill>
        <p:spPr>
          <a:xfrm>
            <a:off x="8166900" y="5226327"/>
            <a:ext cx="1275103" cy="1428090"/>
          </a:xfrm>
        </p:spPr>
      </p:pic>
      <p:sp>
        <p:nvSpPr>
          <p:cNvPr id="26" name="TextBox 25">
            <a:extLst>
              <a:ext uri="{FF2B5EF4-FFF2-40B4-BE49-F238E27FC236}">
                <a16:creationId xmlns:a16="http://schemas.microsoft.com/office/drawing/2014/main" id="{957960BD-FB30-BEC6-50A5-D7D7506DEF24}"/>
              </a:ext>
            </a:extLst>
          </p:cNvPr>
          <p:cNvSpPr txBox="1"/>
          <p:nvPr/>
        </p:nvSpPr>
        <p:spPr>
          <a:xfrm>
            <a:off x="9557665" y="5579996"/>
            <a:ext cx="2128211" cy="67710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Beth Harman, PhD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Postdoctoral Research Scholar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Indiana University</a:t>
            </a:r>
          </a:p>
        </p:txBody>
      </p:sp>
    </p:spTree>
    <p:extLst>
      <p:ext uri="{BB962C8B-B14F-4D97-AF65-F5344CB8AC3E}">
        <p14:creationId xmlns:p14="http://schemas.microsoft.com/office/powerpoint/2010/main" val="2431472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6175C-FE36-6859-E6FE-C48F35BAD77B}"/>
              </a:ext>
            </a:extLst>
          </p:cNvPr>
          <p:cNvSpPr txBox="1"/>
          <p:nvPr/>
        </p:nvSpPr>
        <p:spPr>
          <a:xfrm>
            <a:off x="4533900" y="4389894"/>
            <a:ext cx="721995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84876"/>
                </a:solidFill>
                <a:effectLst/>
                <a:uLnTx/>
                <a:uFillTx/>
                <a:latin typeface="Calibri" panose="020F0502020204030204" pitchFamily="34" charset="0"/>
                <a:ea typeface="Open Sans" panose="020B0606030504020204" pitchFamily="34" charset="0"/>
                <a:cs typeface="Calibri" panose="020F0502020204030204" pitchFamily="34" charset="0"/>
              </a:rPr>
              <a:t>David Riley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84876"/>
                </a:solidFill>
                <a:effectLst/>
                <a:uLnTx/>
                <a:uFillTx/>
                <a:latin typeface="Calibri" panose="020F0502020204030204" pitchFamily="34" charset="0"/>
                <a:ea typeface="Open Sans" panose="020B0606030504020204" pitchFamily="34" charset="0"/>
                <a:cs typeface="Calibri" panose="020F0502020204030204" pitchFamily="34" charset="0"/>
              </a:rPr>
              <a:t>2437 NW Overton Street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84876"/>
                </a:solidFill>
                <a:effectLst/>
                <a:uLnTx/>
                <a:uFillTx/>
                <a:latin typeface="Calibri" panose="020F0502020204030204" pitchFamily="34" charset="0"/>
                <a:ea typeface="Open Sans" panose="020B0606030504020204" pitchFamily="34" charset="0"/>
                <a:cs typeface="Calibri" panose="020F0502020204030204" pitchFamily="34" charset="0"/>
              </a:rPr>
              <a:t>Portland, Oregon 97210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84876"/>
              </a:solidFill>
              <a:effectLst/>
              <a:uLnTx/>
              <a:uFillTx/>
              <a:latin typeface="Calibri" panose="020F0502020204030204" pitchFamily="34" charset="0"/>
              <a:ea typeface="Open Sans" panose="020B060603050402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84876"/>
                </a:solidFill>
                <a:effectLst/>
                <a:uLnTx/>
                <a:uFillTx/>
                <a:latin typeface="Calibri" panose="020F0502020204030204" pitchFamily="34" charset="0"/>
                <a:ea typeface="Open Sans" panose="020B0606030504020204" pitchFamily="34" charset="0"/>
                <a:cs typeface="Calibri" panose="020F0502020204030204" pitchFamily="34" charset="0"/>
                <a:hlinkClick r:id="rId4"/>
              </a:rPr>
              <a:t>dsrileymd@me.com</a:t>
            </a:r>
            <a:r>
              <a:rPr kumimoji="0" lang="en-US" sz="3200" b="0" i="0" u="none" strike="noStrike" kern="1200" cap="none" spc="0" normalizeH="0" baseline="0" noProof="0" dirty="0">
                <a:ln>
                  <a:noFill/>
                </a:ln>
                <a:solidFill>
                  <a:srgbClr val="084876"/>
                </a:solidFill>
                <a:effectLst/>
                <a:uLnTx/>
                <a:uFillTx/>
                <a:latin typeface="Calibri" panose="020F0502020204030204" pitchFamily="34" charset="0"/>
                <a:ea typeface="Open Sans" panose="020B0606030504020204" pitchFamily="34" charset="0"/>
                <a:cs typeface="Calibri" panose="020F0502020204030204" pitchFamily="34" charset="0"/>
              </a:rPr>
              <a:t> 505 690-0688</a:t>
            </a:r>
          </a:p>
        </p:txBody>
      </p:sp>
      <p:sp>
        <p:nvSpPr>
          <p:cNvPr id="4" name="TextBox 3">
            <a:extLst>
              <a:ext uri="{FF2B5EF4-FFF2-40B4-BE49-F238E27FC236}">
                <a16:creationId xmlns:a16="http://schemas.microsoft.com/office/drawing/2014/main" id="{722DDF01-F843-8589-FDCB-B3E687F55C32}"/>
              </a:ext>
            </a:extLst>
          </p:cNvPr>
          <p:cNvSpPr txBox="1"/>
          <p:nvPr/>
        </p:nvSpPr>
        <p:spPr>
          <a:xfrm>
            <a:off x="3829050" y="2644169"/>
            <a:ext cx="8362950"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84876"/>
                </a:solidFill>
                <a:effectLst/>
                <a:uLnTx/>
                <a:uFillTx/>
                <a:latin typeface="Calibri" panose="020F0502020204030204" pitchFamily="34" charset="0"/>
                <a:ea typeface="Open Sans" panose="020B0606030504020204" pitchFamily="34" charset="0"/>
                <a:cs typeface="Calibri" panose="020F0502020204030204" pitchFamily="34" charset="0"/>
              </a:rPr>
              <a:t> </a:t>
            </a:r>
            <a:r>
              <a:rPr kumimoji="0" lang="en-US" sz="4400" b="1" i="0" u="none" strike="noStrike" kern="1200" cap="none" spc="0" normalizeH="0" baseline="0" noProof="0" dirty="0">
                <a:ln>
                  <a:noFill/>
                </a:ln>
                <a:solidFill>
                  <a:srgbClr val="084876"/>
                </a:solidFill>
                <a:effectLst/>
                <a:uLnTx/>
                <a:uFillTx/>
                <a:latin typeface="Calibri" panose="020F0502020204030204" pitchFamily="34" charset="0"/>
                <a:ea typeface="Open Sans" panose="020B0606030504020204" pitchFamily="34" charset="0"/>
                <a:cs typeface="Calibri" panose="020F0502020204030204" pitchFamily="34" charset="0"/>
              </a:rPr>
              <a:t>Health Research Reporting Guidelines and their Extensions</a:t>
            </a:r>
            <a:endParaRPr kumimoji="0" lang="en-US" sz="2800" b="1" i="0" u="none" strike="noStrike" kern="1200" cap="none" spc="0" normalizeH="0" baseline="0" noProof="0" dirty="0">
              <a:ln>
                <a:noFill/>
              </a:ln>
              <a:solidFill>
                <a:srgbClr val="084876"/>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23C4402-61FE-EEFA-DCA3-E7D9AEFF2ABB}"/>
              </a:ext>
            </a:extLst>
          </p:cNvPr>
          <p:cNvSpPr txBox="1"/>
          <p:nvPr/>
        </p:nvSpPr>
        <p:spPr>
          <a:xfrm>
            <a:off x="3829050" y="282892"/>
            <a:ext cx="836295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Open Sans" panose="020B0606030504020204" pitchFamily="34" charset="0"/>
                <a:cs typeface="Calibri" panose="020F0502020204030204" pitchFamily="34" charset="0"/>
              </a:rPr>
              <a:t>2025 Integrative Medicine and Health (IMH)  Conference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Open Sans" panose="020B0606030504020204" pitchFamily="34" charset="0"/>
                <a:cs typeface="Calibri" panose="020F0502020204030204" pitchFamily="34" charset="0"/>
              </a:rPr>
              <a:t> Seattle, Washington</a:t>
            </a:r>
            <a:endParaRPr kumimoji="0" lang="en-US" sz="4800" b="1" i="0" u="none" strike="noStrike" kern="1200" cap="none" spc="0" normalizeH="0" baseline="0" noProof="0" dirty="0">
              <a:ln>
                <a:noFill/>
              </a:ln>
              <a:solidFill>
                <a:srgbClr val="C00000"/>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557697036"/>
      </p:ext>
    </p:extLst>
  </p:cSld>
  <p:clrMapOvr>
    <a:masterClrMapping/>
  </p:clrMapOvr>
  <mc:AlternateContent xmlns:mc="http://schemas.openxmlformats.org/markup-compatibility/2006" xmlns:p14="http://schemas.microsoft.com/office/powerpoint/2010/main">
    <mc:Choice Requires="p14">
      <p:transition spd="slow" p14:dur="2500" advTm="20780"/>
    </mc:Choice>
    <mc:Fallback xmlns="">
      <p:transition spd="slow" advTm="2078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B6F3369-32EF-6A6D-537A-4ABDCEA26139}"/>
              </a:ext>
            </a:extLst>
          </p:cNvPr>
          <p:cNvSpPr txBox="1">
            <a:spLocks/>
          </p:cNvSpPr>
          <p:nvPr/>
        </p:nvSpPr>
        <p:spPr>
          <a:xfrm>
            <a:off x="734772" y="1933059"/>
            <a:ext cx="10402164" cy="43714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ts val="416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The FDA (Food and Drug Act) was created in 1906.</a:t>
            </a:r>
          </a:p>
          <a:p>
            <a:pPr marL="342900" marR="0" lvl="0" indent="-342900" algn="l" defTabSz="457200" rtl="0" eaLnBrk="1" fontAlgn="auto" latinLnBrk="0" hangingPunct="1">
              <a:lnSpc>
                <a:spcPts val="416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Adverse events (e.g. related to cough syrup and thalidomide) may stimulate the approval process.</a:t>
            </a:r>
          </a:p>
          <a:p>
            <a:pPr marL="342900" marR="0" lvl="0" indent="-342900" algn="l" defTabSz="457200" rtl="0" eaLnBrk="1" fontAlgn="auto" latinLnBrk="0" hangingPunct="1">
              <a:lnSpc>
                <a:spcPts val="416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1962 Kefauver Harris amendment formalized a preapproval process for safety and efficacy.</a:t>
            </a:r>
          </a:p>
          <a:p>
            <a:pPr marL="342900" marR="0" lvl="0" indent="-342900" algn="l" defTabSz="457200" rtl="0" eaLnBrk="1" fontAlgn="auto" latinLnBrk="0" hangingPunct="1">
              <a:lnSpc>
                <a:spcPts val="416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Health research reporting guidelines and their extensions began to emerge in the 1990s.</a:t>
            </a:r>
          </a:p>
        </p:txBody>
      </p:sp>
      <p:sp>
        <p:nvSpPr>
          <p:cNvPr id="5" name="Title 12">
            <a:extLst>
              <a:ext uri="{FF2B5EF4-FFF2-40B4-BE49-F238E27FC236}">
                <a16:creationId xmlns:a16="http://schemas.microsoft.com/office/drawing/2014/main" id="{2B3A5AAC-94B7-E6B7-1468-D1DBE037D252}"/>
              </a:ext>
            </a:extLst>
          </p:cNvPr>
          <p:cNvSpPr txBox="1">
            <a:spLocks/>
          </p:cNvSpPr>
          <p:nvPr/>
        </p:nvSpPr>
        <p:spPr>
          <a:xfrm>
            <a:off x="1145061" y="259117"/>
            <a:ext cx="10935728" cy="616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Helvetica Neue Light" panose="02000403000000020004" pitchFamily="2"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Open Sans" panose="020B0606030504020204" pitchFamily="34" charset="0"/>
                <a:ea typeface="Helvetica Neue Light" panose="02000403000000020004" pitchFamily="2" charset="0"/>
                <a:cs typeface="Open Sans" panose="020B0606030504020204" pitchFamily="34" charset="0"/>
              </a:rPr>
              <a:t>WHY Health Research Reporting Guidelines?</a:t>
            </a:r>
          </a:p>
        </p:txBody>
      </p:sp>
      <p:sp>
        <p:nvSpPr>
          <p:cNvPr id="2" name="Rectangle 1">
            <a:extLst>
              <a:ext uri="{FF2B5EF4-FFF2-40B4-BE49-F238E27FC236}">
                <a16:creationId xmlns:a16="http://schemas.microsoft.com/office/drawing/2014/main" id="{6118F2C7-62F9-DCA6-B15E-D54305C9898F}"/>
              </a:ext>
            </a:extLst>
          </p:cNvPr>
          <p:cNvSpPr/>
          <p:nvPr/>
        </p:nvSpPr>
        <p:spPr>
          <a:xfrm>
            <a:off x="346027" y="1451811"/>
            <a:ext cx="10874855" cy="478054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3" name="Rectangle 2">
            <a:extLst>
              <a:ext uri="{FF2B5EF4-FFF2-40B4-BE49-F238E27FC236}">
                <a16:creationId xmlns:a16="http://schemas.microsoft.com/office/drawing/2014/main" id="{EDEFA08A-1439-567A-666A-1FF2C5BA7193}"/>
              </a:ext>
            </a:extLst>
          </p:cNvPr>
          <p:cNvSpPr/>
          <p:nvPr/>
        </p:nvSpPr>
        <p:spPr>
          <a:xfrm>
            <a:off x="498427" y="1604211"/>
            <a:ext cx="10874855" cy="478054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402086699"/>
      </p:ext>
    </p:extLst>
  </p:cSld>
  <p:clrMapOvr>
    <a:masterClrMapping/>
  </p:clrMapOvr>
  <mc:AlternateContent xmlns:mc="http://schemas.openxmlformats.org/markup-compatibility/2006" xmlns:p14="http://schemas.microsoft.com/office/powerpoint/2010/main">
    <mc:Choice Requires="p14">
      <p:transition spd="med" p14:dur="700" advTm="30436">
        <p:fade/>
      </p:transition>
    </mc:Choice>
    <mc:Fallback xmlns="">
      <p:transition spd="med" advTm="30436">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1456CED-0330-0A5F-031D-863A72CD8C57}"/>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B5BA9DE-FB7E-DC74-0E27-333A4E31802D}"/>
              </a:ext>
            </a:extLst>
          </p:cNvPr>
          <p:cNvSpPr txBox="1">
            <a:spLocks/>
          </p:cNvSpPr>
          <p:nvPr/>
        </p:nvSpPr>
        <p:spPr>
          <a:xfrm>
            <a:off x="734772" y="1933059"/>
            <a:ext cx="10402164" cy="317234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ts val="4160"/>
              </a:lnSpc>
              <a:spcBef>
                <a:spcPct val="20000"/>
              </a:spcBef>
              <a:spcAft>
                <a:spcPts val="0"/>
              </a:spcAft>
              <a:buClrTx/>
              <a:buSzTx/>
              <a:buFont typeface="Arial"/>
              <a:buChar char="•"/>
              <a:tabLst/>
              <a:defRPr/>
            </a:pPr>
            <a:r>
              <a:rPr kumimoji="0" lang="en-US" sz="3200" b="1"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CONSORT</a:t>
            </a: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 – controlled clinical trial guidelines (</a:t>
            </a:r>
            <a:r>
              <a:rPr kumimoji="0" lang="en-US" sz="3200" b="0" i="0" u="sng"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1996</a:t>
            </a: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457200" rtl="0" eaLnBrk="1" fontAlgn="auto" latinLnBrk="0" hangingPunct="1">
              <a:lnSpc>
                <a:spcPts val="4160"/>
              </a:lnSpc>
              <a:spcBef>
                <a:spcPct val="20000"/>
              </a:spcBef>
              <a:spcAft>
                <a:spcPts val="0"/>
              </a:spcAft>
              <a:buClrTx/>
              <a:buSzTx/>
              <a:buFont typeface="Arial"/>
              <a:buChar char="•"/>
              <a:tabLst/>
              <a:defRPr/>
            </a:pPr>
            <a:r>
              <a:rPr kumimoji="0" lang="en-US" sz="3200" b="1"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STROBE</a:t>
            </a: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 – observational study guidelines (</a:t>
            </a:r>
            <a:r>
              <a:rPr kumimoji="0" lang="en-US" sz="3200" b="0" i="0" u="sng"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2007</a:t>
            </a: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457200" rtl="0" eaLnBrk="1" fontAlgn="auto" latinLnBrk="0" hangingPunct="1">
              <a:lnSpc>
                <a:spcPts val="4160"/>
              </a:lnSpc>
              <a:spcBef>
                <a:spcPct val="20000"/>
              </a:spcBef>
              <a:spcAft>
                <a:spcPts val="0"/>
              </a:spcAft>
              <a:buClrTx/>
              <a:buSzTx/>
              <a:buFont typeface="Arial"/>
              <a:buChar char="•"/>
              <a:tabLst/>
              <a:defRPr/>
            </a:pPr>
            <a:r>
              <a:rPr kumimoji="0" lang="en-US" sz="3200" b="1"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PRISMA</a:t>
            </a: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 – systematic review and meta-analysis guidelines (</a:t>
            </a:r>
            <a:r>
              <a:rPr kumimoji="0" lang="en-US" sz="3200" b="0" i="0" u="sng"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2009</a:t>
            </a: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457200" rtl="0" eaLnBrk="1" fontAlgn="auto" latinLnBrk="0" hangingPunct="1">
              <a:lnSpc>
                <a:spcPts val="4160"/>
              </a:lnSpc>
              <a:spcBef>
                <a:spcPct val="20000"/>
              </a:spcBef>
              <a:spcAft>
                <a:spcPts val="0"/>
              </a:spcAft>
              <a:buClrTx/>
              <a:buSzTx/>
              <a:buFont typeface="Arial"/>
              <a:buChar char="•"/>
              <a:tabLst/>
              <a:defRPr/>
            </a:pPr>
            <a:r>
              <a:rPr kumimoji="0" lang="en-US" sz="3200" b="1"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CARE</a:t>
            </a: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 – case report guidelines (</a:t>
            </a:r>
            <a:r>
              <a:rPr kumimoji="0" lang="en-US" sz="3200" b="0" i="0" u="sng"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2013</a:t>
            </a: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12">
            <a:extLst>
              <a:ext uri="{FF2B5EF4-FFF2-40B4-BE49-F238E27FC236}">
                <a16:creationId xmlns:a16="http://schemas.microsoft.com/office/drawing/2014/main" id="{674FCB44-15E6-BC36-0C5C-101A7AD1050F}"/>
              </a:ext>
            </a:extLst>
          </p:cNvPr>
          <p:cNvSpPr txBox="1">
            <a:spLocks/>
          </p:cNvSpPr>
          <p:nvPr/>
        </p:nvSpPr>
        <p:spPr>
          <a:xfrm>
            <a:off x="1145061" y="259117"/>
            <a:ext cx="10935728" cy="616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Helvetica Neue Light" panose="02000403000000020004" pitchFamily="2"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Open Sans" panose="020B0606030504020204" pitchFamily="34" charset="0"/>
                <a:ea typeface="Helvetica Neue Light" panose="02000403000000020004" pitchFamily="2" charset="0"/>
                <a:cs typeface="Open Sans" panose="020B0606030504020204" pitchFamily="34" charset="0"/>
              </a:rPr>
              <a:t>Clinical Health Research Reporting Guidelines</a:t>
            </a:r>
          </a:p>
        </p:txBody>
      </p:sp>
      <p:sp>
        <p:nvSpPr>
          <p:cNvPr id="2" name="Rectangle 1">
            <a:extLst>
              <a:ext uri="{FF2B5EF4-FFF2-40B4-BE49-F238E27FC236}">
                <a16:creationId xmlns:a16="http://schemas.microsoft.com/office/drawing/2014/main" id="{B8E327C3-3037-0A39-20C4-E001EF012101}"/>
              </a:ext>
            </a:extLst>
          </p:cNvPr>
          <p:cNvSpPr/>
          <p:nvPr/>
        </p:nvSpPr>
        <p:spPr>
          <a:xfrm>
            <a:off x="346027" y="1451811"/>
            <a:ext cx="10874855" cy="4053639"/>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3" name="Rectangle 2">
            <a:extLst>
              <a:ext uri="{FF2B5EF4-FFF2-40B4-BE49-F238E27FC236}">
                <a16:creationId xmlns:a16="http://schemas.microsoft.com/office/drawing/2014/main" id="{BA29EA0D-B0C9-3589-B46F-9FDE20516034}"/>
              </a:ext>
            </a:extLst>
          </p:cNvPr>
          <p:cNvSpPr/>
          <p:nvPr/>
        </p:nvSpPr>
        <p:spPr>
          <a:xfrm>
            <a:off x="498427" y="1604211"/>
            <a:ext cx="10874855" cy="4053639"/>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7" name="TextBox 6">
            <a:extLst>
              <a:ext uri="{FF2B5EF4-FFF2-40B4-BE49-F238E27FC236}">
                <a16:creationId xmlns:a16="http://schemas.microsoft.com/office/drawing/2014/main" id="{77A6D18B-2618-6C87-0E4D-31C47A2A9D64}"/>
              </a:ext>
            </a:extLst>
          </p:cNvPr>
          <p:cNvSpPr txBox="1"/>
          <p:nvPr/>
        </p:nvSpPr>
        <p:spPr>
          <a:xfrm>
            <a:off x="453639" y="5894980"/>
            <a:ext cx="1076570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Most clinical guidelines have extensions (e.g. TIDIER, STRICTA, music)</a:t>
            </a:r>
            <a:endParaRPr kumimoji="0" lang="en-US" sz="24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53126513"/>
      </p:ext>
    </p:extLst>
  </p:cSld>
  <p:clrMapOvr>
    <a:masterClrMapping/>
  </p:clrMapOvr>
  <mc:AlternateContent xmlns:mc="http://schemas.openxmlformats.org/markup-compatibility/2006" xmlns:p14="http://schemas.microsoft.com/office/powerpoint/2010/main">
    <mc:Choice Requires="p14">
      <p:transition spd="med" p14:dur="700" advTm="30436">
        <p:fade/>
      </p:transition>
    </mc:Choice>
    <mc:Fallback xmlns="">
      <p:transition spd="med" advTm="30436">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8EBD21C-09A9-1C34-0BE4-0491363CB29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7CBB13F-B056-6EA6-B377-0F6EB5D4DCD7}"/>
              </a:ext>
            </a:extLst>
          </p:cNvPr>
          <p:cNvSpPr txBox="1"/>
          <p:nvPr/>
        </p:nvSpPr>
        <p:spPr>
          <a:xfrm>
            <a:off x="537755" y="2907827"/>
            <a:ext cx="11369498" cy="246221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Case Reports may establish </a:t>
            </a:r>
            <a:r>
              <a:rPr kumimoji="0" lang="en-US" sz="3600" b="0" i="0" u="sng"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effectiveness and safety</a:t>
            </a:r>
            <a:r>
              <a:rPr kumimoji="0" lang="en-US" sz="3600" b="0" i="0" u="none"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 in the treatment of </a:t>
            </a:r>
            <a:r>
              <a:rPr kumimoji="0" lang="en-US" sz="3600" b="1" i="0" u="none"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individuals</a:t>
            </a:r>
            <a:r>
              <a:rPr kumimoji="0" lang="en-US" sz="3600" b="0" i="0" u="none"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Controlled Clinical Trials may establish </a:t>
            </a:r>
            <a:r>
              <a:rPr kumimoji="0" lang="en-US" sz="3600" b="0" i="0" u="sng"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efficacy</a:t>
            </a:r>
            <a:r>
              <a:rPr kumimoji="0" lang="en-US" sz="3600" b="0" i="1" u="sng"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0" u="sng"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and</a:t>
            </a:r>
            <a:r>
              <a:rPr kumimoji="0" lang="en-US" sz="3600" b="0" i="1" u="sng"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0" u="sng"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safety</a:t>
            </a:r>
            <a:r>
              <a:rPr kumimoji="0" lang="en-US" sz="3600" b="0" i="0" u="none"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 in </a:t>
            </a:r>
            <a:r>
              <a:rPr kumimoji="0" lang="en-US" sz="3600" b="1" i="0" u="none"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populations</a:t>
            </a:r>
            <a:r>
              <a:rPr kumimoji="0" lang="en-US" sz="3600" b="0" i="0" u="none" strike="noStrike" kern="1200" cap="none" spc="0" normalizeH="0" baseline="0" noProof="0" dirty="0">
                <a:ln>
                  <a:noFill/>
                </a:ln>
                <a:solidFill>
                  <a:srgbClr val="0774BB">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8" name="Title 12">
            <a:extLst>
              <a:ext uri="{FF2B5EF4-FFF2-40B4-BE49-F238E27FC236}">
                <a16:creationId xmlns:a16="http://schemas.microsoft.com/office/drawing/2014/main" id="{0B06BAB7-446A-2FF3-BB48-6E4FF2E858B8}"/>
              </a:ext>
            </a:extLst>
          </p:cNvPr>
          <p:cNvSpPr txBox="1">
            <a:spLocks/>
          </p:cNvSpPr>
          <p:nvPr/>
        </p:nvSpPr>
        <p:spPr>
          <a:xfrm>
            <a:off x="977346" y="307609"/>
            <a:ext cx="10515600" cy="616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Helvetica Neue Light" panose="02000403000000020004" pitchFamily="2"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Open Sans" panose="020B0606030504020204" pitchFamily="34" charset="0"/>
                <a:ea typeface="Helvetica Neue Light" panose="02000403000000020004" pitchFamily="2" charset="0"/>
                <a:cs typeface="Open Sans" panose="020B0606030504020204" pitchFamily="34" charset="0"/>
              </a:rPr>
              <a:t>Individual vs. Population Research</a:t>
            </a:r>
          </a:p>
        </p:txBody>
      </p:sp>
      <p:sp>
        <p:nvSpPr>
          <p:cNvPr id="9" name="TextBox 8">
            <a:extLst>
              <a:ext uri="{FF2B5EF4-FFF2-40B4-BE49-F238E27FC236}">
                <a16:creationId xmlns:a16="http://schemas.microsoft.com/office/drawing/2014/main" id="{422414CB-9288-A169-F1C9-C3D3E351F818}"/>
              </a:ext>
            </a:extLst>
          </p:cNvPr>
          <p:cNvSpPr txBox="1"/>
          <p:nvPr/>
        </p:nvSpPr>
        <p:spPr>
          <a:xfrm>
            <a:off x="3599964" y="1621508"/>
            <a:ext cx="501451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orbel" panose="020B0503020204020204"/>
                <a:ea typeface="+mn-ea"/>
                <a:cs typeface="+mn-cs"/>
              </a:rPr>
              <a:t>Effectiveness versus Efficacy</a:t>
            </a:r>
          </a:p>
        </p:txBody>
      </p:sp>
      <p:sp>
        <p:nvSpPr>
          <p:cNvPr id="11" name="Rectangle 10">
            <a:extLst>
              <a:ext uri="{FF2B5EF4-FFF2-40B4-BE49-F238E27FC236}">
                <a16:creationId xmlns:a16="http://schemas.microsoft.com/office/drawing/2014/main" id="{CF6957F2-ED18-C7DE-8587-E4E44102D1FD}"/>
              </a:ext>
            </a:extLst>
          </p:cNvPr>
          <p:cNvSpPr/>
          <p:nvPr/>
        </p:nvSpPr>
        <p:spPr>
          <a:xfrm>
            <a:off x="192505" y="2341545"/>
            <a:ext cx="11638548" cy="3238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12" name="Rectangle 11">
            <a:extLst>
              <a:ext uri="{FF2B5EF4-FFF2-40B4-BE49-F238E27FC236}">
                <a16:creationId xmlns:a16="http://schemas.microsoft.com/office/drawing/2014/main" id="{DCD48094-8220-7B29-7483-E86A8B17CCA9}"/>
              </a:ext>
            </a:extLst>
          </p:cNvPr>
          <p:cNvSpPr/>
          <p:nvPr/>
        </p:nvSpPr>
        <p:spPr>
          <a:xfrm>
            <a:off x="344905" y="2493945"/>
            <a:ext cx="11638548" cy="3294269"/>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4083242847"/>
      </p:ext>
    </p:extLst>
  </p:cSld>
  <p:clrMapOvr>
    <a:masterClrMapping/>
  </p:clrMapOvr>
  <mc:AlternateContent xmlns:mc="http://schemas.openxmlformats.org/markup-compatibility/2006" xmlns:p14="http://schemas.microsoft.com/office/powerpoint/2010/main">
    <mc:Choice Requires="p14">
      <p:transition spd="med" p14:dur="700" advTm="30436">
        <p:fade/>
      </p:transition>
    </mc:Choice>
    <mc:Fallback xmlns="">
      <p:transition spd="med" advTm="30436">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555B69F-FA60-C70A-802B-7D974B5422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7C5110B-C2FB-1C73-94C1-1020195F4317}"/>
              </a:ext>
            </a:extLst>
          </p:cNvPr>
          <p:cNvSpPr/>
          <p:nvPr/>
        </p:nvSpPr>
        <p:spPr>
          <a:xfrm>
            <a:off x="334722" y="2290754"/>
            <a:ext cx="10874855" cy="251020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3" name="Rectangle 2">
            <a:extLst>
              <a:ext uri="{FF2B5EF4-FFF2-40B4-BE49-F238E27FC236}">
                <a16:creationId xmlns:a16="http://schemas.microsoft.com/office/drawing/2014/main" id="{028D9F9B-44DC-FD06-C505-08BEB79A12E1}"/>
              </a:ext>
            </a:extLst>
          </p:cNvPr>
          <p:cNvSpPr/>
          <p:nvPr/>
        </p:nvSpPr>
        <p:spPr>
          <a:xfrm>
            <a:off x="487122" y="2443154"/>
            <a:ext cx="10874855" cy="251020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4" name="TextBox 3">
            <a:extLst>
              <a:ext uri="{FF2B5EF4-FFF2-40B4-BE49-F238E27FC236}">
                <a16:creationId xmlns:a16="http://schemas.microsoft.com/office/drawing/2014/main" id="{6D729015-E49A-6943-7F7A-EACFA2914FD3}"/>
              </a:ext>
            </a:extLst>
          </p:cNvPr>
          <p:cNvSpPr txBox="1"/>
          <p:nvPr/>
        </p:nvSpPr>
        <p:spPr>
          <a:xfrm>
            <a:off x="710041" y="2643451"/>
            <a:ext cx="10429016" cy="206210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mn-ea"/>
                <a:cs typeface="Open Sans" panose="020B0606030504020204" pitchFamily="34" charset="0"/>
              </a:rPr>
              <a:t>Can the results from case reports be generalized to populations?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mn-ea"/>
                <a:cs typeface="Open Sans" panose="020B0606030504020204" pitchFamily="34" charset="0"/>
              </a:rPr>
              <a:t>Can the results from populations be generalized to individuals?</a:t>
            </a:r>
          </a:p>
        </p:txBody>
      </p:sp>
      <p:sp>
        <p:nvSpPr>
          <p:cNvPr id="5" name="Title 12">
            <a:extLst>
              <a:ext uri="{FF2B5EF4-FFF2-40B4-BE49-F238E27FC236}">
                <a16:creationId xmlns:a16="http://schemas.microsoft.com/office/drawing/2014/main" id="{DFF5B363-C999-9FC8-4F88-8C71BEF87B1D}"/>
              </a:ext>
            </a:extLst>
          </p:cNvPr>
          <p:cNvSpPr txBox="1">
            <a:spLocks/>
          </p:cNvSpPr>
          <p:nvPr/>
        </p:nvSpPr>
        <p:spPr>
          <a:xfrm>
            <a:off x="2076451" y="312438"/>
            <a:ext cx="8458200" cy="616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Helvetica Neue Light" panose="02000403000000020004" pitchFamily="2"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Open Sans" panose="020B0606030504020204" pitchFamily="34" charset="0"/>
                <a:ea typeface="Helvetica Neue Light" panose="02000403000000020004" pitchFamily="2" charset="0"/>
                <a:cs typeface="Open Sans" panose="020B0606030504020204" pitchFamily="34" charset="0"/>
              </a:rPr>
              <a:t>Clinical Research Challenges</a:t>
            </a:r>
          </a:p>
        </p:txBody>
      </p:sp>
    </p:spTree>
    <p:extLst>
      <p:ext uri="{BB962C8B-B14F-4D97-AF65-F5344CB8AC3E}">
        <p14:creationId xmlns:p14="http://schemas.microsoft.com/office/powerpoint/2010/main" val="281366469"/>
      </p:ext>
    </p:extLst>
  </p:cSld>
  <p:clrMapOvr>
    <a:masterClrMapping/>
  </p:clrMapOvr>
  <mc:AlternateContent xmlns:mc="http://schemas.openxmlformats.org/markup-compatibility/2006" xmlns:p14="http://schemas.microsoft.com/office/powerpoint/2010/main">
    <mc:Choice Requires="p14">
      <p:transition spd="med" p14:dur="700" advTm="30436">
        <p:fade/>
      </p:transition>
    </mc:Choice>
    <mc:Fallback xmlns="">
      <p:transition spd="med" advTm="30436">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3C8DE78-B994-37FA-C728-85B4BE480AC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0A19025-685A-5743-9DBD-5F53289B4AE1}"/>
              </a:ext>
            </a:extLst>
          </p:cNvPr>
          <p:cNvSpPr/>
          <p:nvPr/>
        </p:nvSpPr>
        <p:spPr>
          <a:xfrm>
            <a:off x="564045" y="2189063"/>
            <a:ext cx="10874855" cy="274860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7" name="Rectangle 6">
            <a:extLst>
              <a:ext uri="{FF2B5EF4-FFF2-40B4-BE49-F238E27FC236}">
                <a16:creationId xmlns:a16="http://schemas.microsoft.com/office/drawing/2014/main" id="{92F10676-C7F0-2D8F-EF00-0ADAECE43044}"/>
              </a:ext>
            </a:extLst>
          </p:cNvPr>
          <p:cNvSpPr/>
          <p:nvPr/>
        </p:nvSpPr>
        <p:spPr>
          <a:xfrm>
            <a:off x="716445" y="2410911"/>
            <a:ext cx="10874855" cy="274860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8" name="TextBox 7">
            <a:extLst>
              <a:ext uri="{FF2B5EF4-FFF2-40B4-BE49-F238E27FC236}">
                <a16:creationId xmlns:a16="http://schemas.microsoft.com/office/drawing/2014/main" id="{A2B53EA2-61E9-44EF-D8BA-438B96181DDE}"/>
              </a:ext>
            </a:extLst>
          </p:cNvPr>
          <p:cNvSpPr txBox="1"/>
          <p:nvPr/>
        </p:nvSpPr>
        <p:spPr>
          <a:xfrm>
            <a:off x="945046" y="2819157"/>
            <a:ext cx="1042901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84876"/>
                </a:solidFill>
                <a:effectLst/>
                <a:uLnTx/>
                <a:uFillTx/>
                <a:latin typeface="Open Sans" panose="020B0606030504020204" pitchFamily="34" charset="0"/>
                <a:ea typeface="+mn-ea"/>
                <a:cs typeface="Open Sans" panose="020B0606030504020204" pitchFamily="34" charset="0"/>
              </a:rPr>
              <a:t>Bias is ALWAYS present.  It becomes a risk when it is not acknowledged or discussed. (Cochrane has a “risk of bias” tool.)</a:t>
            </a:r>
          </a:p>
        </p:txBody>
      </p:sp>
      <p:sp>
        <p:nvSpPr>
          <p:cNvPr id="9" name="Title 12">
            <a:extLst>
              <a:ext uri="{FF2B5EF4-FFF2-40B4-BE49-F238E27FC236}">
                <a16:creationId xmlns:a16="http://schemas.microsoft.com/office/drawing/2014/main" id="{9C59218E-EC3D-0DCC-6C75-572D604D0EAC}"/>
              </a:ext>
            </a:extLst>
          </p:cNvPr>
          <p:cNvSpPr txBox="1">
            <a:spLocks/>
          </p:cNvSpPr>
          <p:nvPr/>
        </p:nvSpPr>
        <p:spPr>
          <a:xfrm>
            <a:off x="4485394" y="309285"/>
            <a:ext cx="3668006" cy="616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Helvetica Neue Light" panose="02000403000000020004" pitchFamily="2"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Open Sans" panose="020B0606030504020204" pitchFamily="34" charset="0"/>
                <a:ea typeface="Helvetica Neue Light" panose="02000403000000020004" pitchFamily="2" charset="0"/>
                <a:cs typeface="Open Sans" panose="020B0606030504020204" pitchFamily="34" charset="0"/>
              </a:rPr>
              <a:t>Risk of Bias</a:t>
            </a:r>
          </a:p>
        </p:txBody>
      </p:sp>
    </p:spTree>
    <p:extLst>
      <p:ext uri="{BB962C8B-B14F-4D97-AF65-F5344CB8AC3E}">
        <p14:creationId xmlns:p14="http://schemas.microsoft.com/office/powerpoint/2010/main" val="1287060489"/>
      </p:ext>
    </p:extLst>
  </p:cSld>
  <p:clrMapOvr>
    <a:masterClrMapping/>
  </p:clrMapOvr>
  <mc:AlternateContent xmlns:mc="http://schemas.openxmlformats.org/markup-compatibility/2006" xmlns:p14="http://schemas.microsoft.com/office/powerpoint/2010/main">
    <mc:Choice Requires="p14">
      <p:transition spd="med" p14:dur="700" advTm="30436">
        <p:fade/>
      </p:transition>
    </mc:Choice>
    <mc:Fallback xmlns="">
      <p:transition spd="med" advTm="30436">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F22F81-7A4B-8A64-E11E-828059CC2005}"/>
              </a:ext>
            </a:extLst>
          </p:cNvPr>
          <p:cNvSpPr txBox="1">
            <a:spLocks/>
          </p:cNvSpPr>
          <p:nvPr/>
        </p:nvSpPr>
        <p:spPr>
          <a:xfrm>
            <a:off x="1498530" y="1972154"/>
            <a:ext cx="9272564" cy="25864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5500"/>
              </a:lnSpc>
              <a:spcBef>
                <a:spcPct val="20000"/>
              </a:spcBef>
              <a:spcAft>
                <a:spcPts val="0"/>
              </a:spcAft>
              <a:buClr>
                <a:srgbClr val="000000"/>
              </a:buClr>
              <a:buSzTx/>
              <a:buFont typeface="Arial"/>
              <a:buNone/>
              <a:tabLst/>
              <a:defRPr/>
            </a:pPr>
            <a:endParaRPr kumimoji="0" lang="en-US" sz="4000" b="0" i="0" u="none" strike="noStrike" kern="1200" cap="none" spc="0" normalizeH="0" baseline="0" noProof="0" dirty="0">
              <a:ln>
                <a:noFill/>
              </a:ln>
              <a:solidFill>
                <a:srgbClr val="042957"/>
              </a:solidFill>
              <a:effectLst/>
              <a:uLnTx/>
              <a:uFillTx/>
              <a:latin typeface="Open Sans" panose="020B0606030504020204" pitchFamily="34" charset="0"/>
              <a:ea typeface="Helvetica Neue Light" charset="0"/>
              <a:cs typeface="Helvetica Neue Light" charset="0"/>
            </a:endParaRPr>
          </a:p>
        </p:txBody>
      </p:sp>
      <p:sp>
        <p:nvSpPr>
          <p:cNvPr id="5" name="TextBox 4">
            <a:extLst>
              <a:ext uri="{FF2B5EF4-FFF2-40B4-BE49-F238E27FC236}">
                <a16:creationId xmlns:a16="http://schemas.microsoft.com/office/drawing/2014/main" id="{743869BF-4120-A2A4-68E6-016439BAC8B2}"/>
              </a:ext>
            </a:extLst>
          </p:cNvPr>
          <p:cNvSpPr txBox="1"/>
          <p:nvPr/>
        </p:nvSpPr>
        <p:spPr>
          <a:xfrm>
            <a:off x="865840" y="1440264"/>
            <a:ext cx="82823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a:ln>
                  <a:noFill/>
                </a:ln>
                <a:solidFill>
                  <a:srgbClr val="CBDBE1"/>
                </a:solidFill>
                <a:effectLst/>
                <a:uLnTx/>
                <a:uFillTx/>
                <a:latin typeface="Arial Rounded MT Bold" charset="0"/>
                <a:ea typeface="Arial Rounded MT Bold" charset="0"/>
                <a:cs typeface="Arial Rounded MT Bold" charset="0"/>
              </a:rPr>
              <a:t>“</a:t>
            </a:r>
          </a:p>
        </p:txBody>
      </p:sp>
      <p:sp>
        <p:nvSpPr>
          <p:cNvPr id="9" name="Content Placeholder 2">
            <a:extLst>
              <a:ext uri="{FF2B5EF4-FFF2-40B4-BE49-F238E27FC236}">
                <a16:creationId xmlns:a16="http://schemas.microsoft.com/office/drawing/2014/main" id="{B7D28031-9FF9-61C1-EDA7-371B97AC5377}"/>
              </a:ext>
            </a:extLst>
          </p:cNvPr>
          <p:cNvSpPr txBox="1">
            <a:spLocks/>
          </p:cNvSpPr>
          <p:nvPr/>
        </p:nvSpPr>
        <p:spPr>
          <a:xfrm>
            <a:off x="1498530" y="1768951"/>
            <a:ext cx="9561356" cy="349621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5500"/>
              </a:lnSpc>
              <a:spcBef>
                <a:spcPct val="20000"/>
              </a:spcBef>
              <a:spcAft>
                <a:spcPts val="0"/>
              </a:spcAft>
              <a:buClr>
                <a:srgbClr val="000000"/>
              </a:buClr>
              <a:buSzTx/>
              <a:buFont typeface="Arial"/>
              <a:buNone/>
              <a:tabLst/>
              <a:defRPr/>
            </a:pPr>
            <a:r>
              <a:rPr kumimoji="0" lang="en-US" sz="3600" b="1" i="0" u="none" strike="noStrike" kern="1200" cap="none" spc="0" normalizeH="0" baseline="0" noProof="0" dirty="0">
                <a:ln>
                  <a:noFill/>
                </a:ln>
                <a:solidFill>
                  <a:srgbClr val="084876"/>
                </a:solidFill>
                <a:effectLst/>
                <a:uLnTx/>
                <a:uFillTx/>
                <a:latin typeface="Open Sans" panose="020B0606030504020204" pitchFamily="34" charset="0"/>
                <a:ea typeface="Helvetica Neue Light" charset="0"/>
                <a:cs typeface="Open Sans" panose="020B0606030504020204" pitchFamily="34" charset="0"/>
              </a:rPr>
              <a:t>The practice of evidence-based medicine means integrating individual clinical expertise and the best available external clinical evidence from systematic research… with patient preference.</a:t>
            </a:r>
          </a:p>
        </p:txBody>
      </p:sp>
      <p:sp>
        <p:nvSpPr>
          <p:cNvPr id="6" name="TextBox 5">
            <a:extLst>
              <a:ext uri="{FF2B5EF4-FFF2-40B4-BE49-F238E27FC236}">
                <a16:creationId xmlns:a16="http://schemas.microsoft.com/office/drawing/2014/main" id="{E0BB5E1D-DE9A-BFAE-1B9F-599E404B5136}"/>
              </a:ext>
            </a:extLst>
          </p:cNvPr>
          <p:cNvSpPr txBox="1"/>
          <p:nvPr/>
        </p:nvSpPr>
        <p:spPr>
          <a:xfrm>
            <a:off x="9563744" y="4229071"/>
            <a:ext cx="74687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CBDBE1"/>
                </a:solidFill>
                <a:effectLst/>
                <a:uLnTx/>
                <a:uFillTx/>
                <a:latin typeface="Arial Rounded MT Bold" charset="0"/>
                <a:ea typeface="Arial Rounded MT Bold" charset="0"/>
                <a:cs typeface="Arial Rounded MT Bold" charset="0"/>
              </a:rPr>
              <a:t>”</a:t>
            </a:r>
          </a:p>
        </p:txBody>
      </p:sp>
      <p:sp>
        <p:nvSpPr>
          <p:cNvPr id="11" name="TextBox 10">
            <a:extLst>
              <a:ext uri="{FF2B5EF4-FFF2-40B4-BE49-F238E27FC236}">
                <a16:creationId xmlns:a16="http://schemas.microsoft.com/office/drawing/2014/main" id="{2BF642E3-3800-BE4B-22BA-9AF3D9B26ED3}"/>
              </a:ext>
            </a:extLst>
          </p:cNvPr>
          <p:cNvSpPr txBox="1"/>
          <p:nvPr/>
        </p:nvSpPr>
        <p:spPr>
          <a:xfrm>
            <a:off x="1498530" y="5598677"/>
            <a:ext cx="90411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27C8C"/>
                </a:solidFill>
                <a:effectLst/>
                <a:uLnTx/>
                <a:uFillTx/>
                <a:latin typeface="Open Sans" panose="020B0606030504020204" pitchFamily="34" charset="0"/>
                <a:ea typeface="Helvetica Neue Medium" charset="0"/>
                <a:cs typeface="Open Sans" panose="020B0606030504020204" pitchFamily="34" charset="0"/>
              </a:rPr>
              <a:t>David Sackett, </a:t>
            </a:r>
            <a:r>
              <a:rPr kumimoji="0" lang="en-US" sz="2800" b="0" i="1" u="none" strike="noStrike" kern="1200" cap="none" spc="0" normalizeH="0" baseline="0" noProof="0" dirty="0">
                <a:ln>
                  <a:noFill/>
                </a:ln>
                <a:solidFill>
                  <a:srgbClr val="727C8C"/>
                </a:solidFill>
                <a:effectLst/>
                <a:uLnTx/>
                <a:uFillTx/>
                <a:latin typeface="Open Sans" panose="020B0606030504020204" pitchFamily="34" charset="0"/>
                <a:ea typeface="Helvetica Neue Medium" charset="0"/>
                <a:cs typeface="Open Sans" panose="020B0606030504020204" pitchFamily="34" charset="0"/>
              </a:rPr>
              <a:t>British Medical Journal </a:t>
            </a:r>
            <a:r>
              <a:rPr kumimoji="0" lang="en-US" sz="2800" b="0" i="0" u="none" strike="noStrike" kern="1200" cap="none" spc="0" normalizeH="0" baseline="0" noProof="0" dirty="0">
                <a:ln>
                  <a:noFill/>
                </a:ln>
                <a:solidFill>
                  <a:srgbClr val="727C8C"/>
                </a:solidFill>
                <a:effectLst/>
                <a:uLnTx/>
                <a:uFillTx/>
                <a:latin typeface="Open Sans" panose="020B0606030504020204" pitchFamily="34" charset="0"/>
                <a:ea typeface="Helvetica Neue Medium" charset="0"/>
                <a:cs typeface="Open Sans" panose="020B0606030504020204" pitchFamily="34" charset="0"/>
              </a:rPr>
              <a:t>editorial</a:t>
            </a:r>
            <a:r>
              <a:rPr kumimoji="0" lang="en-US" sz="2800" b="0" i="1" u="none" strike="noStrike" kern="1200" cap="none" spc="0" normalizeH="0" baseline="0" noProof="0" dirty="0">
                <a:ln>
                  <a:noFill/>
                </a:ln>
                <a:solidFill>
                  <a:srgbClr val="727C8C"/>
                </a:solidFill>
                <a:effectLst/>
                <a:uLnTx/>
                <a:uFillTx/>
                <a:latin typeface="Open Sans" panose="020B0606030504020204" pitchFamily="34" charset="0"/>
                <a:ea typeface="Helvetica Neue Medium" charset="0"/>
                <a:cs typeface="Open Sans" panose="020B0606030504020204" pitchFamily="34" charset="0"/>
              </a:rPr>
              <a:t> - </a:t>
            </a:r>
            <a:r>
              <a:rPr kumimoji="0" lang="en-US" sz="2800" b="0" i="0" u="none" strike="noStrike" kern="1200" cap="none" spc="0" normalizeH="0" baseline="0" noProof="0" dirty="0">
                <a:ln>
                  <a:noFill/>
                </a:ln>
                <a:solidFill>
                  <a:srgbClr val="727C8C"/>
                </a:solidFill>
                <a:effectLst/>
                <a:uLnTx/>
                <a:uFillTx/>
                <a:latin typeface="Open Sans" panose="020B0606030504020204" pitchFamily="34" charset="0"/>
                <a:ea typeface="Helvetica Neue Medium" charset="0"/>
                <a:cs typeface="Open Sans" panose="020B0606030504020204" pitchFamily="34" charset="0"/>
              </a:rPr>
              <a:t>1996</a:t>
            </a:r>
          </a:p>
        </p:txBody>
      </p:sp>
      <p:sp>
        <p:nvSpPr>
          <p:cNvPr id="4" name="Title 12">
            <a:extLst>
              <a:ext uri="{FF2B5EF4-FFF2-40B4-BE49-F238E27FC236}">
                <a16:creationId xmlns:a16="http://schemas.microsoft.com/office/drawing/2014/main" id="{F24666D6-9507-53FC-CD7C-F948F7FE5B50}"/>
              </a:ext>
            </a:extLst>
          </p:cNvPr>
          <p:cNvSpPr txBox="1">
            <a:spLocks/>
          </p:cNvSpPr>
          <p:nvPr/>
        </p:nvSpPr>
        <p:spPr>
          <a:xfrm>
            <a:off x="2952717" y="328092"/>
            <a:ext cx="7586946" cy="616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Helvetica Neue Light" panose="02000403000000020004" pitchFamily="2"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Open Sans" panose="020B0606030504020204" pitchFamily="34" charset="0"/>
                <a:ea typeface="Helvetica Neue Light" panose="02000403000000020004" pitchFamily="2" charset="0"/>
                <a:cs typeface="Open Sans" panose="020B0606030504020204" pitchFamily="34" charset="0"/>
              </a:rPr>
              <a:t>Evidence-based Medicine</a:t>
            </a:r>
          </a:p>
        </p:txBody>
      </p:sp>
    </p:spTree>
    <p:custDataLst>
      <p:tags r:id="rId1"/>
    </p:custDataLst>
    <p:extLst>
      <p:ext uri="{BB962C8B-B14F-4D97-AF65-F5344CB8AC3E}">
        <p14:creationId xmlns:p14="http://schemas.microsoft.com/office/powerpoint/2010/main" val="29417147"/>
      </p:ext>
    </p:extLst>
  </p:cSld>
  <p:clrMapOvr>
    <a:masterClrMapping/>
  </p:clrMapOvr>
  <mc:AlternateContent xmlns:mc="http://schemas.openxmlformats.org/markup-compatibility/2006" xmlns:p14="http://schemas.microsoft.com/office/powerpoint/2010/main">
    <mc:Choice Requires="p14">
      <p:transition spd="med" p14:dur="700" advTm="25184">
        <p:fade/>
      </p:transition>
    </mc:Choice>
    <mc:Fallback xmlns="">
      <p:transition spd="med" advTm="25184">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B822E-FD53-9C28-2CB3-BA1D73E867E0}"/>
              </a:ext>
            </a:extLst>
          </p:cNvPr>
          <p:cNvSpPr>
            <a:spLocks noGrp="1"/>
          </p:cNvSpPr>
          <p:nvPr>
            <p:ph type="title"/>
          </p:nvPr>
        </p:nvSpPr>
        <p:spPr>
          <a:xfrm>
            <a:off x="180975" y="1921940"/>
            <a:ext cx="5162550" cy="2025520"/>
          </a:xfrm>
        </p:spPr>
        <p:txBody>
          <a:bodyPr>
            <a:noAutofit/>
          </a:bodyPr>
          <a:lstStyle/>
          <a:p>
            <a:r>
              <a:rPr lang="en-US" sz="4800" b="1" dirty="0">
                <a:solidFill>
                  <a:srgbClr val="C00000"/>
                </a:solidFill>
              </a:rPr>
              <a:t>Evidence-Based Medicine (EBM)</a:t>
            </a:r>
          </a:p>
        </p:txBody>
      </p:sp>
      <p:graphicFrame>
        <p:nvGraphicFramePr>
          <p:cNvPr id="5" name="Diagram 4">
            <a:extLst>
              <a:ext uri="{FF2B5EF4-FFF2-40B4-BE49-F238E27FC236}">
                <a16:creationId xmlns:a16="http://schemas.microsoft.com/office/drawing/2014/main" id="{BDE265E0-B433-D63D-48A3-B1942AED07CB}"/>
              </a:ext>
            </a:extLst>
          </p:cNvPr>
          <p:cNvGraphicFramePr/>
          <p:nvPr/>
        </p:nvGraphicFramePr>
        <p:xfrm>
          <a:off x="2762250" y="1365813"/>
          <a:ext cx="8858732" cy="5163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2">
            <a:extLst>
              <a:ext uri="{FF2B5EF4-FFF2-40B4-BE49-F238E27FC236}">
                <a16:creationId xmlns:a16="http://schemas.microsoft.com/office/drawing/2014/main" id="{C27521F4-6B99-6264-D5AE-603894D50140}"/>
              </a:ext>
            </a:extLst>
          </p:cNvPr>
          <p:cNvSpPr txBox="1">
            <a:spLocks/>
          </p:cNvSpPr>
          <p:nvPr/>
        </p:nvSpPr>
        <p:spPr>
          <a:xfrm>
            <a:off x="1676882" y="282328"/>
            <a:ext cx="9944100" cy="616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Helvetica Neue Light" panose="02000403000000020004" pitchFamily="2"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0" normalizeH="0" baseline="0" noProof="0" dirty="0">
                <a:ln>
                  <a:noFill/>
                </a:ln>
                <a:solidFill>
                  <a:srgbClr val="FFFFFF"/>
                </a:solidFill>
                <a:effectLst/>
                <a:uLnTx/>
                <a:uFillTx/>
                <a:latin typeface="Open Sans" panose="020B0606030504020204" pitchFamily="34" charset="0"/>
                <a:ea typeface="Helvetica Neue Light" panose="02000403000000020004" pitchFamily="2" charset="0"/>
                <a:cs typeface="Open Sans" panose="020B0606030504020204" pitchFamily="34" charset="0"/>
              </a:rPr>
              <a:t>Evidence-based Medicine Hierarchy</a:t>
            </a:r>
          </a:p>
        </p:txBody>
      </p:sp>
      <p:sp>
        <p:nvSpPr>
          <p:cNvPr id="4" name="TextBox 3">
            <a:extLst>
              <a:ext uri="{FF2B5EF4-FFF2-40B4-BE49-F238E27FC236}">
                <a16:creationId xmlns:a16="http://schemas.microsoft.com/office/drawing/2014/main" id="{7EDA12CA-A4D9-618E-9D22-35F3C663AFBE}"/>
              </a:ext>
            </a:extLst>
          </p:cNvPr>
          <p:cNvSpPr txBox="1"/>
          <p:nvPr/>
        </p:nvSpPr>
        <p:spPr>
          <a:xfrm>
            <a:off x="9383297" y="3149253"/>
            <a:ext cx="1551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t>CONSORT</a:t>
            </a:r>
          </a:p>
        </p:txBody>
      </p:sp>
      <p:sp>
        <p:nvSpPr>
          <p:cNvPr id="6" name="TextBox 5">
            <a:extLst>
              <a:ext uri="{FF2B5EF4-FFF2-40B4-BE49-F238E27FC236}">
                <a16:creationId xmlns:a16="http://schemas.microsoft.com/office/drawing/2014/main" id="{5CC2BACB-6A2F-2385-D819-A831F6F38F10}"/>
              </a:ext>
            </a:extLst>
          </p:cNvPr>
          <p:cNvSpPr txBox="1"/>
          <p:nvPr/>
        </p:nvSpPr>
        <p:spPr>
          <a:xfrm>
            <a:off x="10897564" y="5028390"/>
            <a:ext cx="9808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t>CARE</a:t>
            </a:r>
          </a:p>
        </p:txBody>
      </p:sp>
      <p:sp>
        <p:nvSpPr>
          <p:cNvPr id="7" name="TextBox 6">
            <a:extLst>
              <a:ext uri="{FF2B5EF4-FFF2-40B4-BE49-F238E27FC236}">
                <a16:creationId xmlns:a16="http://schemas.microsoft.com/office/drawing/2014/main" id="{ACE159CD-04C5-6A47-7B51-2003FFC1F911}"/>
              </a:ext>
            </a:extLst>
          </p:cNvPr>
          <p:cNvSpPr txBox="1"/>
          <p:nvPr/>
        </p:nvSpPr>
        <p:spPr>
          <a:xfrm>
            <a:off x="10069097" y="4091762"/>
            <a:ext cx="1551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t>STROBE</a:t>
            </a:r>
          </a:p>
        </p:txBody>
      </p:sp>
      <p:sp>
        <p:nvSpPr>
          <p:cNvPr id="8" name="TextBox 7">
            <a:extLst>
              <a:ext uri="{FF2B5EF4-FFF2-40B4-BE49-F238E27FC236}">
                <a16:creationId xmlns:a16="http://schemas.microsoft.com/office/drawing/2014/main" id="{24A2141C-3D2B-317B-8391-90543C36E709}"/>
              </a:ext>
            </a:extLst>
          </p:cNvPr>
          <p:cNvSpPr txBox="1"/>
          <p:nvPr/>
        </p:nvSpPr>
        <p:spPr>
          <a:xfrm>
            <a:off x="8901457" y="2345043"/>
            <a:ext cx="1551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t>PRISMA</a:t>
            </a:r>
          </a:p>
        </p:txBody>
      </p:sp>
      <p:sp>
        <p:nvSpPr>
          <p:cNvPr id="9" name="TextBox 8">
            <a:extLst>
              <a:ext uri="{FF2B5EF4-FFF2-40B4-BE49-F238E27FC236}">
                <a16:creationId xmlns:a16="http://schemas.microsoft.com/office/drawing/2014/main" id="{3B722ED5-EE16-2D3F-D59C-E1A04ACB5FBC}"/>
              </a:ext>
            </a:extLst>
          </p:cNvPr>
          <p:cNvSpPr txBox="1"/>
          <p:nvPr/>
        </p:nvSpPr>
        <p:spPr>
          <a:xfrm>
            <a:off x="7981812" y="1493891"/>
            <a:ext cx="397897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orbel" panose="020B0503020204020204"/>
                <a:ea typeface="+mn-ea"/>
                <a:cs typeface="+mn-cs"/>
              </a:rPr>
              <a:t>Applicable Guidelines</a:t>
            </a:r>
          </a:p>
        </p:txBody>
      </p:sp>
    </p:spTree>
    <p:custDataLst>
      <p:tags r:id="rId1"/>
    </p:custDataLst>
    <p:extLst>
      <p:ext uri="{BB962C8B-B14F-4D97-AF65-F5344CB8AC3E}">
        <p14:creationId xmlns:p14="http://schemas.microsoft.com/office/powerpoint/2010/main" val="4257798710"/>
      </p:ext>
    </p:extLst>
  </p:cSld>
  <p:clrMapOvr>
    <a:masterClrMapping/>
  </p:clrMapOvr>
  <mc:AlternateContent xmlns:mc="http://schemas.openxmlformats.org/markup-compatibility/2006" xmlns:p14="http://schemas.microsoft.com/office/powerpoint/2010/main">
    <mc:Choice Requires="p14">
      <p:transition spd="med" p14:dur="700" advTm="14485">
        <p:fade/>
      </p:transition>
    </mc:Choice>
    <mc:Fallback xmlns="">
      <p:transition spd="med" advTm="14485">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81CE55B-617C-1D66-2A4A-C44171FC04CE}"/>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CE2DD59-71A0-C868-FBD5-37CECE85EFE6}"/>
              </a:ext>
            </a:extLst>
          </p:cNvPr>
          <p:cNvSpPr txBox="1">
            <a:spLocks/>
          </p:cNvSpPr>
          <p:nvPr/>
        </p:nvSpPr>
        <p:spPr>
          <a:xfrm>
            <a:off x="509147" y="3213615"/>
            <a:ext cx="11298064" cy="311096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44525" marR="0" lvl="5" indent="-587375" algn="l" defTabSz="457200" rtl="0" eaLnBrk="1" fontAlgn="auto" latinLnBrk="0" hangingPunct="1">
              <a:lnSpc>
                <a:spcPct val="100000"/>
              </a:lnSpc>
              <a:spcBef>
                <a:spcPts val="0"/>
              </a:spcBef>
              <a:spcAft>
                <a:spcPts val="0"/>
              </a:spcAft>
              <a:buClr>
                <a:srgbClr val="084876"/>
              </a:buClr>
              <a:buSzPct val="122000"/>
              <a:buFont typeface="Arial" panose="020B0604020202020204" pitchFamily="34" charset="0"/>
              <a:buChar char="•"/>
              <a:tabLst/>
              <a:defRPr/>
            </a:pP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Systematic clinical research in IMH following health research reporting guidelines and their extensions (</a:t>
            </a:r>
            <a:r>
              <a:rPr kumimoji="0" lang="en-US" sz="3200" b="0" i="0" u="none" strike="noStrike" kern="1200" cap="none" spc="0" normalizeH="0" baseline="0" noProof="0" dirty="0" err="1">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eg</a:t>
            </a: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 TIDIER, STRICTA, music), support the development of accurate, transparent, and reproducible evidence for </a:t>
            </a: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Helvetica Neue" charset="0"/>
                <a:cs typeface="Helvetica Neue" charset="0"/>
              </a:rPr>
              <a:t>IMH </a:t>
            </a:r>
            <a:r>
              <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as well as support additional clinical research.</a:t>
            </a:r>
            <a:endParaRPr kumimoji="0" lang="en-US" sz="3200" b="0" i="0" u="none" strike="noStrike" kern="1200" cap="none" spc="0" normalizeH="0" baseline="0" noProof="0" dirty="0">
              <a:ln>
                <a:noFill/>
              </a:ln>
              <a:solidFill>
                <a:srgbClr val="084876"/>
              </a:solidFill>
              <a:effectLst/>
              <a:uLnTx/>
              <a:uFillTx/>
              <a:latin typeface="Open Sans" panose="020B0606030504020204" pitchFamily="34" charset="0"/>
              <a:ea typeface="Helvetica Neue" charset="0"/>
              <a:cs typeface="Helvetica Neue" charset="0"/>
            </a:endParaRPr>
          </a:p>
        </p:txBody>
      </p:sp>
      <p:sp>
        <p:nvSpPr>
          <p:cNvPr id="3" name="Title 12">
            <a:extLst>
              <a:ext uri="{FF2B5EF4-FFF2-40B4-BE49-F238E27FC236}">
                <a16:creationId xmlns:a16="http://schemas.microsoft.com/office/drawing/2014/main" id="{92CC74B6-3823-F7F4-3D01-B3304BEB9A64}"/>
              </a:ext>
            </a:extLst>
          </p:cNvPr>
          <p:cNvSpPr txBox="1">
            <a:spLocks/>
          </p:cNvSpPr>
          <p:nvPr/>
        </p:nvSpPr>
        <p:spPr>
          <a:xfrm>
            <a:off x="3986365" y="324555"/>
            <a:ext cx="4348715" cy="616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Helvetica Neue Light" panose="02000403000000020004" pitchFamily="2"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Open Sans" panose="020B0606030504020204" pitchFamily="34" charset="0"/>
                <a:ea typeface="Helvetica Neue Light" panose="02000403000000020004" pitchFamily="2" charset="0"/>
                <a:cs typeface="Open Sans" panose="020B0606030504020204" pitchFamily="34" charset="0"/>
              </a:rPr>
              <a:t>IMH Research</a:t>
            </a:r>
          </a:p>
        </p:txBody>
      </p:sp>
      <p:sp>
        <p:nvSpPr>
          <p:cNvPr id="4" name="Rectangle 3">
            <a:extLst>
              <a:ext uri="{FF2B5EF4-FFF2-40B4-BE49-F238E27FC236}">
                <a16:creationId xmlns:a16="http://schemas.microsoft.com/office/drawing/2014/main" id="{E4A1D0BC-6311-97CC-172E-B9D2259A9EA9}"/>
              </a:ext>
            </a:extLst>
          </p:cNvPr>
          <p:cNvSpPr/>
          <p:nvPr/>
        </p:nvSpPr>
        <p:spPr>
          <a:xfrm>
            <a:off x="185195" y="2864666"/>
            <a:ext cx="11472579" cy="330751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5" name="Rectangle 4">
            <a:extLst>
              <a:ext uri="{FF2B5EF4-FFF2-40B4-BE49-F238E27FC236}">
                <a16:creationId xmlns:a16="http://schemas.microsoft.com/office/drawing/2014/main" id="{4D241192-7B5F-9D87-9A10-28DCBE1BA136}"/>
              </a:ext>
            </a:extLst>
          </p:cNvPr>
          <p:cNvSpPr/>
          <p:nvPr/>
        </p:nvSpPr>
        <p:spPr>
          <a:xfrm>
            <a:off x="484068" y="3017066"/>
            <a:ext cx="11472579" cy="330751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10" name="TextBox 9">
            <a:extLst>
              <a:ext uri="{FF2B5EF4-FFF2-40B4-BE49-F238E27FC236}">
                <a16:creationId xmlns:a16="http://schemas.microsoft.com/office/drawing/2014/main" id="{D5AF6964-B41B-8F57-DE99-B312804EBCEB}"/>
              </a:ext>
            </a:extLst>
          </p:cNvPr>
          <p:cNvSpPr txBox="1"/>
          <p:nvPr/>
        </p:nvSpPr>
        <p:spPr>
          <a:xfrm>
            <a:off x="847325" y="1733445"/>
            <a:ext cx="982268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Formal clinical research and the development of evidence is often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funded by patent protection related to synthetic pharmaceuticals.</a:t>
            </a:r>
          </a:p>
        </p:txBody>
      </p:sp>
    </p:spTree>
    <p:extLst>
      <p:ext uri="{BB962C8B-B14F-4D97-AF65-F5344CB8AC3E}">
        <p14:creationId xmlns:p14="http://schemas.microsoft.com/office/powerpoint/2010/main" val="4245329139"/>
      </p:ext>
    </p:extLst>
  </p:cSld>
  <p:clrMapOvr>
    <a:masterClrMapping/>
  </p:clrMapOvr>
  <mc:AlternateContent xmlns:mc="http://schemas.openxmlformats.org/markup-compatibility/2006" xmlns:p14="http://schemas.microsoft.com/office/powerpoint/2010/main">
    <mc:Choice Requires="p14">
      <p:transition spd="med" p14:dur="700" advTm="30436">
        <p:fade/>
      </p:transition>
    </mc:Choice>
    <mc:Fallback xmlns="">
      <p:transition spd="med" advTm="30436">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4F697FF-42DD-E532-7472-6B3990296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3D8E05-A514-7043-8796-E8042D580EFD}"/>
              </a:ext>
            </a:extLst>
          </p:cNvPr>
          <p:cNvSpPr>
            <a:spLocks noGrp="1"/>
          </p:cNvSpPr>
          <p:nvPr>
            <p:ph type="title"/>
          </p:nvPr>
        </p:nvSpPr>
        <p:spPr>
          <a:xfrm>
            <a:off x="3270020" y="330364"/>
            <a:ext cx="5188126" cy="616510"/>
          </a:xfrm>
        </p:spPr>
        <p:txBody>
          <a:bodyPr>
            <a:noAutofit/>
          </a:bodyPr>
          <a:lstStyle/>
          <a:p>
            <a:r>
              <a:rPr lang="en-US" sz="4800" dirty="0"/>
              <a:t>IMH publications</a:t>
            </a:r>
          </a:p>
        </p:txBody>
      </p:sp>
      <p:sp>
        <p:nvSpPr>
          <p:cNvPr id="3" name="TextBox 2">
            <a:extLst>
              <a:ext uri="{FF2B5EF4-FFF2-40B4-BE49-F238E27FC236}">
                <a16:creationId xmlns:a16="http://schemas.microsoft.com/office/drawing/2014/main" id="{2E40849E-084F-9EB0-F204-CE2B6AAA3908}"/>
              </a:ext>
            </a:extLst>
          </p:cNvPr>
          <p:cNvSpPr txBox="1"/>
          <p:nvPr/>
        </p:nvSpPr>
        <p:spPr>
          <a:xfrm>
            <a:off x="70698" y="1439702"/>
            <a:ext cx="51881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84876"/>
                </a:solidFill>
                <a:effectLst/>
                <a:uLnTx/>
                <a:uFillTx/>
                <a:latin typeface="Open Sans" panose="020B0606030504020204" pitchFamily="34" charset="0"/>
                <a:ea typeface="+mn-ea"/>
                <a:cs typeface="+mn-cs"/>
              </a:rPr>
              <a:t>The number of published IMH articles in indexed scientific journals has increased over the past 30 years.</a:t>
            </a:r>
          </a:p>
        </p:txBody>
      </p:sp>
      <p:sp>
        <p:nvSpPr>
          <p:cNvPr id="4" name="TextBox 3">
            <a:extLst>
              <a:ext uri="{FF2B5EF4-FFF2-40B4-BE49-F238E27FC236}">
                <a16:creationId xmlns:a16="http://schemas.microsoft.com/office/drawing/2014/main" id="{0A720CCC-065F-1EAB-2A36-CD058CE45E08}"/>
              </a:ext>
            </a:extLst>
          </p:cNvPr>
          <p:cNvSpPr txBox="1"/>
          <p:nvPr/>
        </p:nvSpPr>
        <p:spPr>
          <a:xfrm>
            <a:off x="4484636" y="4860896"/>
            <a:ext cx="77073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84876"/>
                </a:solidFill>
                <a:effectLst/>
                <a:uLnTx/>
                <a:uFillTx/>
                <a:latin typeface="Open Sans" panose="020B0606030504020204" pitchFamily="34" charset="0"/>
                <a:ea typeface="+mn-ea"/>
                <a:cs typeface="+mn-cs"/>
              </a:rPr>
              <a:t>Medline indexed journals: e.g. </a:t>
            </a:r>
            <a:r>
              <a:rPr kumimoji="0" lang="en-US" sz="2400" b="0" i="1" u="none" strike="noStrike" kern="1200" cap="none" spc="0" normalizeH="0" baseline="0" noProof="0" dirty="0">
                <a:ln>
                  <a:noFill/>
                </a:ln>
                <a:solidFill>
                  <a:srgbClr val="084876"/>
                </a:solidFill>
                <a:effectLst/>
                <a:uLnTx/>
                <a:uFillTx/>
                <a:latin typeface="Open Sans" panose="020B0606030504020204" pitchFamily="34" charset="0"/>
                <a:ea typeface="+mn-ea"/>
                <a:cs typeface="+mn-cs"/>
              </a:rPr>
              <a:t>Global Advances</a:t>
            </a:r>
            <a:r>
              <a:rPr kumimoji="0" lang="en-US" sz="2400" b="0" i="0" u="none" strike="noStrike" kern="1200" cap="none" spc="0" normalizeH="0" baseline="0" noProof="0" dirty="0">
                <a:ln>
                  <a:noFill/>
                </a:ln>
                <a:solidFill>
                  <a:srgbClr val="084876"/>
                </a:solidFill>
                <a:effectLst/>
                <a:uLnTx/>
                <a:uFillTx/>
                <a:latin typeface="Open Sans" panose="020B0606030504020204" pitchFamily="34" charset="0"/>
                <a:ea typeface="+mn-ea"/>
                <a:cs typeface="+mn-cs"/>
              </a:rPr>
              <a:t>, the </a:t>
            </a:r>
            <a:r>
              <a:rPr kumimoji="0" lang="en-US" sz="2400" b="0" i="1" u="none" strike="noStrike" kern="1200" cap="none" spc="0" normalizeH="0" baseline="0" noProof="0" dirty="0">
                <a:ln>
                  <a:noFill/>
                </a:ln>
                <a:solidFill>
                  <a:srgbClr val="084876"/>
                </a:solidFill>
                <a:effectLst/>
                <a:uLnTx/>
                <a:uFillTx/>
                <a:latin typeface="Open Sans" panose="020B0606030504020204" pitchFamily="34" charset="0"/>
                <a:ea typeface="+mn-ea"/>
                <a:cs typeface="+mn-cs"/>
              </a:rPr>
              <a:t>Journal of Integrative and Complementary Medicine</a:t>
            </a:r>
            <a:r>
              <a:rPr kumimoji="0" lang="en-US" sz="2400" b="0" i="0" u="none" strike="noStrike" kern="1200" cap="none" spc="0" normalizeH="0" baseline="0" noProof="0" dirty="0">
                <a:ln>
                  <a:noFill/>
                </a:ln>
                <a:solidFill>
                  <a:srgbClr val="084876"/>
                </a:solidFill>
                <a:effectLst/>
                <a:uLnTx/>
                <a:uFillTx/>
                <a:latin typeface="Open Sans" panose="020B0606030504020204" pitchFamily="34" charset="0"/>
                <a:ea typeface="+mn-ea"/>
                <a:cs typeface="+mn-cs"/>
              </a:rPr>
              <a:t>, and </a:t>
            </a:r>
            <a:r>
              <a:rPr kumimoji="0" lang="en-US" sz="2400" b="0" i="1" u="none" strike="noStrike" kern="1200" cap="none" spc="0" normalizeH="0" baseline="0" noProof="0" dirty="0">
                <a:ln>
                  <a:noFill/>
                </a:ln>
                <a:solidFill>
                  <a:srgbClr val="084876"/>
                </a:solidFill>
                <a:effectLst/>
                <a:uLnTx/>
                <a:uFillTx/>
                <a:latin typeface="Open Sans" panose="020B0606030504020204" pitchFamily="34" charset="0"/>
                <a:ea typeface="+mn-ea"/>
                <a:cs typeface="+mn-cs"/>
              </a:rPr>
              <a:t>Alternative Therapies in Health and Medicine </a:t>
            </a:r>
            <a:r>
              <a:rPr kumimoji="0" lang="en-US" sz="2400" b="0" i="0" u="none" strike="noStrike" kern="1200" cap="none" spc="0" normalizeH="0" baseline="0" noProof="0" dirty="0">
                <a:ln>
                  <a:noFill/>
                </a:ln>
                <a:solidFill>
                  <a:srgbClr val="084876"/>
                </a:solidFill>
                <a:effectLst/>
                <a:uLnTx/>
                <a:uFillTx/>
                <a:latin typeface="Open Sans" panose="020B0606030504020204" pitchFamily="34" charset="0"/>
                <a:ea typeface="+mn-ea"/>
                <a:cs typeface="+mn-cs"/>
              </a:rPr>
              <a:t>focus on IMH.</a:t>
            </a:r>
          </a:p>
        </p:txBody>
      </p:sp>
      <p:pic>
        <p:nvPicPr>
          <p:cNvPr id="5" name="Picture 4">
            <a:extLst>
              <a:ext uri="{FF2B5EF4-FFF2-40B4-BE49-F238E27FC236}">
                <a16:creationId xmlns:a16="http://schemas.microsoft.com/office/drawing/2014/main" id="{BAF57A7D-95FE-691E-C422-556B4B1036C3}"/>
              </a:ext>
            </a:extLst>
          </p:cNvPr>
          <p:cNvPicPr>
            <a:picLocks noChangeAspect="1"/>
          </p:cNvPicPr>
          <p:nvPr/>
        </p:nvPicPr>
        <p:blipFill rotWithShape="1">
          <a:blip r:embed="rId4">
            <a:extLst>
              <a:ext uri="{28A0092B-C50C-407E-A947-70E740481C1C}">
                <a14:useLocalDpi xmlns:a14="http://schemas.microsoft.com/office/drawing/2010/main" val="0"/>
              </a:ext>
            </a:extLst>
          </a:blip>
          <a:srcRect l="1827" t="20534" r="3086" b="16696"/>
          <a:stretch/>
        </p:blipFill>
        <p:spPr>
          <a:xfrm>
            <a:off x="977821" y="3482637"/>
            <a:ext cx="2482890" cy="811389"/>
          </a:xfrm>
          <a:prstGeom prst="rect">
            <a:avLst/>
          </a:prstGeom>
        </p:spPr>
      </p:pic>
      <p:sp>
        <p:nvSpPr>
          <p:cNvPr id="10" name="Rectangle 9">
            <a:extLst>
              <a:ext uri="{FF2B5EF4-FFF2-40B4-BE49-F238E27FC236}">
                <a16:creationId xmlns:a16="http://schemas.microsoft.com/office/drawing/2014/main" id="{76D90BF3-5F23-E097-64C6-C6D754ACB7D1}"/>
              </a:ext>
            </a:extLst>
          </p:cNvPr>
          <p:cNvSpPr/>
          <p:nvPr/>
        </p:nvSpPr>
        <p:spPr>
          <a:xfrm>
            <a:off x="228599" y="3076620"/>
            <a:ext cx="3710385" cy="289414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11" name="Rectangle 10">
            <a:extLst>
              <a:ext uri="{FF2B5EF4-FFF2-40B4-BE49-F238E27FC236}">
                <a16:creationId xmlns:a16="http://schemas.microsoft.com/office/drawing/2014/main" id="{EC1D2B3B-9999-8E6D-3E5D-87576DEC7EA6}"/>
              </a:ext>
            </a:extLst>
          </p:cNvPr>
          <p:cNvSpPr/>
          <p:nvPr/>
        </p:nvSpPr>
        <p:spPr>
          <a:xfrm>
            <a:off x="380999" y="3229020"/>
            <a:ext cx="3710385" cy="289414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pic>
        <p:nvPicPr>
          <p:cNvPr id="12" name="Graphic 11">
            <a:extLst>
              <a:ext uri="{FF2B5EF4-FFF2-40B4-BE49-F238E27FC236}">
                <a16:creationId xmlns:a16="http://schemas.microsoft.com/office/drawing/2014/main" id="{4A6B8040-0BF2-6F52-233E-3F9D5037C6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2474" y="4202737"/>
            <a:ext cx="1768023" cy="1768023"/>
          </a:xfrm>
          <a:prstGeom prst="rect">
            <a:avLst/>
          </a:prstGeom>
        </p:spPr>
      </p:pic>
      <p:sp>
        <p:nvSpPr>
          <p:cNvPr id="13" name="Rectangle 12">
            <a:extLst>
              <a:ext uri="{FF2B5EF4-FFF2-40B4-BE49-F238E27FC236}">
                <a16:creationId xmlns:a16="http://schemas.microsoft.com/office/drawing/2014/main" id="{58D1067E-56D2-9ED4-3551-2884EA1C2E58}"/>
              </a:ext>
            </a:extLst>
          </p:cNvPr>
          <p:cNvSpPr/>
          <p:nvPr/>
        </p:nvSpPr>
        <p:spPr>
          <a:xfrm>
            <a:off x="5258824" y="1504950"/>
            <a:ext cx="6552177" cy="305114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14" name="Rectangle 13">
            <a:extLst>
              <a:ext uri="{FF2B5EF4-FFF2-40B4-BE49-F238E27FC236}">
                <a16:creationId xmlns:a16="http://schemas.microsoft.com/office/drawing/2014/main" id="{AAC771F0-7F71-F39D-0250-F096AE2E096E}"/>
              </a:ext>
            </a:extLst>
          </p:cNvPr>
          <p:cNvSpPr/>
          <p:nvPr/>
        </p:nvSpPr>
        <p:spPr>
          <a:xfrm>
            <a:off x="5411224" y="1657350"/>
            <a:ext cx="6552177" cy="305114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15" name="TextBox 14">
            <a:extLst>
              <a:ext uri="{FF2B5EF4-FFF2-40B4-BE49-F238E27FC236}">
                <a16:creationId xmlns:a16="http://schemas.microsoft.com/office/drawing/2014/main" id="{84FB10C0-9077-22B4-C2F6-27D440860D86}"/>
              </a:ext>
            </a:extLst>
          </p:cNvPr>
          <p:cNvSpPr txBox="1"/>
          <p:nvPr/>
        </p:nvSpPr>
        <p:spPr>
          <a:xfrm>
            <a:off x="5539079" y="1795866"/>
            <a:ext cx="6001338" cy="255454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000000"/>
                </a:solidFill>
                <a:effectLst/>
                <a:uLnTx/>
                <a:uFillTx/>
                <a:latin typeface="Corbel" panose="020B0503020204020204"/>
                <a:ea typeface="+mn-ea"/>
                <a:cs typeface="+mn-cs"/>
              </a:rPr>
              <a:t>Global Advances,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000000"/>
                </a:solidFill>
                <a:effectLst/>
                <a:uLnTx/>
                <a:uFillTx/>
                <a:latin typeface="Corbel" panose="020B0503020204020204"/>
                <a:ea typeface="+mn-ea"/>
                <a:cs typeface="+mn-cs"/>
              </a:rPr>
              <a:t>Journal of Integrative &amp; Complementary Medicine,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000000"/>
                </a:solidFill>
                <a:effectLst/>
                <a:uLnTx/>
                <a:uFillTx/>
                <a:latin typeface="Corbel" panose="020B0503020204020204"/>
                <a:ea typeface="+mn-ea"/>
                <a:cs typeface="+mn-cs"/>
              </a:rPr>
              <a:t>Alternative Therapies in Health &amp; Medicine</a:t>
            </a:r>
          </a:p>
        </p:txBody>
      </p:sp>
    </p:spTree>
    <p:extLst>
      <p:ext uri="{BB962C8B-B14F-4D97-AF65-F5344CB8AC3E}">
        <p14:creationId xmlns:p14="http://schemas.microsoft.com/office/powerpoint/2010/main" val="1806849576"/>
      </p:ext>
    </p:extLst>
  </p:cSld>
  <p:clrMapOvr>
    <a:masterClrMapping/>
  </p:clrMapOvr>
  <mc:AlternateContent xmlns:mc="http://schemas.openxmlformats.org/markup-compatibility/2006" xmlns:p14="http://schemas.microsoft.com/office/powerpoint/2010/main">
    <mc:Choice Requires="p14">
      <p:transition spd="med" p14:dur="700" advTm="30436">
        <p:fade/>
      </p:transition>
    </mc:Choice>
    <mc:Fallback xmlns="">
      <p:transition spd="med" advTm="30436">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7"/>
            <a:ext cx="10515600" cy="5835648"/>
          </a:xfrm>
        </p:spPr>
        <p:txBody>
          <a:bodyPr>
            <a:normAutofit/>
          </a:bodyPr>
          <a:lstStyle/>
          <a:p>
            <a:pPr>
              <a:spcAft>
                <a:spcPts val="1200"/>
              </a:spcAft>
            </a:pPr>
            <a:r>
              <a:rPr lang="en-US" dirty="0"/>
              <a:t>“Clinical practice and public health policy decisions depend on high-quality information about research findings.”</a:t>
            </a:r>
            <a:br>
              <a:rPr lang="en-US" dirty="0"/>
            </a:br>
            <a:br>
              <a:rPr lang="en-US" dirty="0"/>
            </a:br>
            <a:r>
              <a:rPr lang="en-US" dirty="0"/>
              <a:t>							-Doug Altman</a:t>
            </a:r>
          </a:p>
        </p:txBody>
      </p:sp>
    </p:spTree>
    <p:extLst>
      <p:ext uri="{BB962C8B-B14F-4D97-AF65-F5344CB8AC3E}">
        <p14:creationId xmlns:p14="http://schemas.microsoft.com/office/powerpoint/2010/main" val="72565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BF92A1A-92C7-24EA-0EE1-4D6F85139B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FD7FA9F-EA54-8632-DD15-74FA47D3A22B}"/>
              </a:ext>
            </a:extLst>
          </p:cNvPr>
          <p:cNvSpPr txBox="1"/>
          <p:nvPr/>
        </p:nvSpPr>
        <p:spPr>
          <a:xfrm>
            <a:off x="800100" y="1665099"/>
            <a:ext cx="10668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Preprints</a:t>
            </a:r>
            <a:r>
              <a:rPr kumimoji="0" lang="en-US" sz="2800" b="0" i="1"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a:ln>
                  <a:noFill/>
                </a:ln>
                <a:solidFill>
                  <a:srgbClr val="084876"/>
                </a:solidFill>
                <a:effectLst/>
                <a:uLnTx/>
                <a:uFillTx/>
                <a:latin typeface="Open Sans" panose="020B0606030504020204" pitchFamily="34" charset="0"/>
                <a:ea typeface="Open Sans" panose="020B0606030504020204" pitchFamily="34" charset="0"/>
                <a:cs typeface="Open Sans" panose="020B0606030504020204" pitchFamily="34" charset="0"/>
              </a:rPr>
              <a:t>have become a first step in the publication of scientific information in healthcare over the past several years.  </a:t>
            </a:r>
          </a:p>
        </p:txBody>
      </p:sp>
      <p:graphicFrame>
        <p:nvGraphicFramePr>
          <p:cNvPr id="3" name="Table 7">
            <a:extLst>
              <a:ext uri="{FF2B5EF4-FFF2-40B4-BE49-F238E27FC236}">
                <a16:creationId xmlns:a16="http://schemas.microsoft.com/office/drawing/2014/main" id="{214D966F-A0C0-EA71-C1D0-AE699E9AEE75}"/>
              </a:ext>
            </a:extLst>
          </p:cNvPr>
          <p:cNvGraphicFramePr>
            <a:graphicFrameLocks noGrp="1"/>
          </p:cNvGraphicFramePr>
          <p:nvPr/>
        </p:nvGraphicFramePr>
        <p:xfrm>
          <a:off x="1228621" y="3087232"/>
          <a:ext cx="9102436" cy="2852822"/>
        </p:xfrm>
        <a:graphic>
          <a:graphicData uri="http://schemas.openxmlformats.org/drawingml/2006/table">
            <a:tbl>
              <a:tblPr firstRow="1" bandRow="1">
                <a:tableStyleId>{5C22544A-7EE6-4342-B048-85BDC9FD1C3A}</a:tableStyleId>
              </a:tblPr>
              <a:tblGrid>
                <a:gridCol w="4551218">
                  <a:extLst>
                    <a:ext uri="{9D8B030D-6E8A-4147-A177-3AD203B41FA5}">
                      <a16:colId xmlns:a16="http://schemas.microsoft.com/office/drawing/2014/main" val="486563186"/>
                    </a:ext>
                  </a:extLst>
                </a:gridCol>
                <a:gridCol w="4551218">
                  <a:extLst>
                    <a:ext uri="{9D8B030D-6E8A-4147-A177-3AD203B41FA5}">
                      <a16:colId xmlns:a16="http://schemas.microsoft.com/office/drawing/2014/main" val="2206481030"/>
                    </a:ext>
                  </a:extLst>
                </a:gridCol>
              </a:tblGrid>
              <a:tr h="719147">
                <a:tc>
                  <a:txBody>
                    <a:bodyPr/>
                    <a:lstStyle/>
                    <a:p>
                      <a:pPr algn="ctr"/>
                      <a:r>
                        <a:rPr lang="en-US" sz="2800" b="1" i="0" dirty="0">
                          <a:latin typeface="Open Sans" panose="020B0606030504020204" pitchFamily="34" charset="0"/>
                          <a:ea typeface="Open Sans" panose="020B0606030504020204" pitchFamily="34" charset="0"/>
                          <a:cs typeface="Open Sans" panose="020B0606030504020204" pitchFamily="34" charset="0"/>
                        </a:rPr>
                        <a:t>Preprints</a:t>
                      </a:r>
                    </a:p>
                  </a:txBody>
                  <a:tcPr anchor="ctr"/>
                </a:tc>
                <a:tc>
                  <a:txBody>
                    <a:bodyPr/>
                    <a:lstStyle/>
                    <a:p>
                      <a:pPr algn="ctr"/>
                      <a:r>
                        <a:rPr lang="en-US" sz="2800" b="1" i="0" dirty="0">
                          <a:latin typeface="Open Sans" panose="020B0606030504020204" pitchFamily="34" charset="0"/>
                          <a:ea typeface="Open Sans" panose="020B0606030504020204" pitchFamily="34" charset="0"/>
                          <a:cs typeface="Open Sans" panose="020B0606030504020204" pitchFamily="34" charset="0"/>
                        </a:rPr>
                        <a:t>Journal Articles</a:t>
                      </a:r>
                    </a:p>
                  </a:txBody>
                  <a:tcPr anchor="ctr"/>
                </a:tc>
                <a:extLst>
                  <a:ext uri="{0D108BD9-81ED-4DB2-BD59-A6C34878D82A}">
                    <a16:rowId xmlns:a16="http://schemas.microsoft.com/office/drawing/2014/main" val="3616414834"/>
                  </a:ext>
                </a:extLst>
              </a:tr>
              <a:tr h="711225">
                <a:tc>
                  <a:txBody>
                    <a:bodyPr/>
                    <a:lstStyle/>
                    <a:p>
                      <a:pPr algn="l"/>
                      <a:r>
                        <a:rPr lang="en-US" sz="2400" b="0" i="0" dirty="0">
                          <a:latin typeface="Open Sans" panose="020B0606030504020204" pitchFamily="34" charset="0"/>
                          <a:ea typeface="Open Sans" panose="020B0606030504020204" pitchFamily="34" charset="0"/>
                          <a:cs typeface="Open Sans" panose="020B0606030504020204" pitchFamily="34" charset="0"/>
                        </a:rPr>
                        <a:t>Not peer-reviewed</a:t>
                      </a:r>
                    </a:p>
                  </a:txBody>
                  <a:tcPr anchor="ctr"/>
                </a:tc>
                <a:tc>
                  <a:txBody>
                    <a:bodyPr/>
                    <a:lstStyle/>
                    <a:p>
                      <a:pPr algn="l"/>
                      <a:r>
                        <a:rPr lang="en-US" sz="2400" b="0" i="0" dirty="0">
                          <a:latin typeface="Open Sans" panose="020B0606030504020204" pitchFamily="34" charset="0"/>
                          <a:ea typeface="Open Sans" panose="020B0606030504020204" pitchFamily="34" charset="0"/>
                          <a:cs typeface="Open Sans" panose="020B0606030504020204" pitchFamily="34" charset="0"/>
                        </a:rPr>
                        <a:t>Peer reviewed</a:t>
                      </a:r>
                    </a:p>
                  </a:txBody>
                  <a:tcPr anchor="ctr"/>
                </a:tc>
                <a:extLst>
                  <a:ext uri="{0D108BD9-81ED-4DB2-BD59-A6C34878D82A}">
                    <a16:rowId xmlns:a16="http://schemas.microsoft.com/office/drawing/2014/main" val="538923804"/>
                  </a:ext>
                </a:extLst>
              </a:tr>
              <a:tr h="711225">
                <a:tc>
                  <a:txBody>
                    <a:bodyPr/>
                    <a:lstStyle/>
                    <a:p>
                      <a:pPr algn="l"/>
                      <a:r>
                        <a:rPr lang="en-US" sz="2400" b="0" i="0" dirty="0">
                          <a:latin typeface="Open Sans" panose="020B0606030504020204" pitchFamily="34" charset="0"/>
                          <a:ea typeface="Open Sans" panose="020B0606030504020204" pitchFamily="34" charset="0"/>
                          <a:cs typeface="Open Sans" panose="020B0606030504020204" pitchFamily="34" charset="0"/>
                        </a:rPr>
                        <a:t>Under author control</a:t>
                      </a:r>
                    </a:p>
                  </a:txBody>
                  <a:tcPr anchor="ctr"/>
                </a:tc>
                <a:tc>
                  <a:txBody>
                    <a:bodyPr/>
                    <a:lstStyle/>
                    <a:p>
                      <a:pPr algn="l"/>
                      <a:r>
                        <a:rPr lang="en-US" sz="2400" b="0" i="0" dirty="0">
                          <a:latin typeface="Open Sans" panose="020B0606030504020204" pitchFamily="34" charset="0"/>
                          <a:ea typeface="Open Sans" panose="020B0606030504020204" pitchFamily="34" charset="0"/>
                          <a:cs typeface="Open Sans" panose="020B0606030504020204" pitchFamily="34" charset="0"/>
                        </a:rPr>
                        <a:t>Under journal control</a:t>
                      </a:r>
                    </a:p>
                  </a:txBody>
                  <a:tcPr anchor="ctr"/>
                </a:tc>
                <a:extLst>
                  <a:ext uri="{0D108BD9-81ED-4DB2-BD59-A6C34878D82A}">
                    <a16:rowId xmlns:a16="http://schemas.microsoft.com/office/drawing/2014/main" val="1025958018"/>
                  </a:ext>
                </a:extLst>
              </a:tr>
              <a:tr h="711225">
                <a:tc>
                  <a:txBody>
                    <a:bodyPr/>
                    <a:lstStyle/>
                    <a:p>
                      <a:pPr algn="l"/>
                      <a:r>
                        <a:rPr lang="en-US" sz="2400" b="0" i="0" dirty="0">
                          <a:latin typeface="Open Sans" panose="020B0606030504020204" pitchFamily="34" charset="0"/>
                          <a:ea typeface="Open Sans" panose="020B0606030504020204" pitchFamily="34" charset="0"/>
                          <a:cs typeface="Open Sans" panose="020B0606030504020204" pitchFamily="34" charset="0"/>
                        </a:rPr>
                        <a:t>Posted on preprint servers</a:t>
                      </a:r>
                    </a:p>
                  </a:txBody>
                  <a:tcPr anchor="ctr"/>
                </a:tc>
                <a:tc>
                  <a:txBody>
                    <a:bodyPr/>
                    <a:lstStyle/>
                    <a:p>
                      <a:pPr algn="l"/>
                      <a:r>
                        <a:rPr lang="en-US" sz="2400" b="0" i="0" dirty="0">
                          <a:latin typeface="Open Sans" panose="020B0606030504020204" pitchFamily="34" charset="0"/>
                          <a:ea typeface="Open Sans" panose="020B0606030504020204" pitchFamily="34" charset="0"/>
                          <a:cs typeface="Open Sans" panose="020B0606030504020204" pitchFamily="34" charset="0"/>
                        </a:rPr>
                        <a:t>Published in scientific journals</a:t>
                      </a:r>
                    </a:p>
                  </a:txBody>
                  <a:tcPr anchor="ctr"/>
                </a:tc>
                <a:extLst>
                  <a:ext uri="{0D108BD9-81ED-4DB2-BD59-A6C34878D82A}">
                    <a16:rowId xmlns:a16="http://schemas.microsoft.com/office/drawing/2014/main" val="3607917704"/>
                  </a:ext>
                </a:extLst>
              </a:tr>
            </a:tbl>
          </a:graphicData>
        </a:graphic>
      </p:graphicFrame>
      <p:sp>
        <p:nvSpPr>
          <p:cNvPr id="4" name="Title 12">
            <a:extLst>
              <a:ext uri="{FF2B5EF4-FFF2-40B4-BE49-F238E27FC236}">
                <a16:creationId xmlns:a16="http://schemas.microsoft.com/office/drawing/2014/main" id="{F03B190E-EC19-6D87-D844-8549EC49D900}"/>
              </a:ext>
            </a:extLst>
          </p:cNvPr>
          <p:cNvSpPr txBox="1">
            <a:spLocks/>
          </p:cNvSpPr>
          <p:nvPr/>
        </p:nvSpPr>
        <p:spPr>
          <a:xfrm>
            <a:off x="4539919" y="301436"/>
            <a:ext cx="3112161" cy="616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Helvetica Neue Light" panose="02000403000000020004" pitchFamily="2"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Open Sans" panose="020B0606030504020204" pitchFamily="34" charset="0"/>
                <a:ea typeface="Helvetica Neue Light" panose="02000403000000020004" pitchFamily="2" charset="0"/>
                <a:cs typeface="Open Sans" panose="020B0606030504020204" pitchFamily="34" charset="0"/>
              </a:rPr>
              <a:t>Preprints</a:t>
            </a:r>
          </a:p>
        </p:txBody>
      </p:sp>
    </p:spTree>
    <p:extLst>
      <p:ext uri="{BB962C8B-B14F-4D97-AF65-F5344CB8AC3E}">
        <p14:creationId xmlns:p14="http://schemas.microsoft.com/office/powerpoint/2010/main" val="3056046967"/>
      </p:ext>
    </p:extLst>
  </p:cSld>
  <p:clrMapOvr>
    <a:masterClrMapping/>
  </p:clrMapOvr>
  <mc:AlternateContent xmlns:mc="http://schemas.openxmlformats.org/markup-compatibility/2006" xmlns:p14="http://schemas.microsoft.com/office/powerpoint/2010/main">
    <mc:Choice Requires="p14">
      <p:transition spd="med" p14:dur="700" advTm="30436">
        <p:fade/>
      </p:transition>
    </mc:Choice>
    <mc:Fallback xmlns="">
      <p:transition spd="med" advTm="30436">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366B06-8C5D-A580-0EDA-6583F55F586E}"/>
              </a:ext>
            </a:extLst>
          </p:cNvPr>
          <p:cNvSpPr/>
          <p:nvPr/>
        </p:nvSpPr>
        <p:spPr>
          <a:xfrm>
            <a:off x="506172" y="1714500"/>
            <a:ext cx="10874855" cy="42291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4" name="Rectangle 3">
            <a:extLst>
              <a:ext uri="{FF2B5EF4-FFF2-40B4-BE49-F238E27FC236}">
                <a16:creationId xmlns:a16="http://schemas.microsoft.com/office/drawing/2014/main" id="{41A29DA1-C2F9-95E6-9416-79191873021B}"/>
              </a:ext>
            </a:extLst>
          </p:cNvPr>
          <p:cNvSpPr/>
          <p:nvPr/>
        </p:nvSpPr>
        <p:spPr>
          <a:xfrm>
            <a:off x="658572" y="1866900"/>
            <a:ext cx="10874855" cy="42291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sp>
        <p:nvSpPr>
          <p:cNvPr id="5" name="TextBox 4">
            <a:extLst>
              <a:ext uri="{FF2B5EF4-FFF2-40B4-BE49-F238E27FC236}">
                <a16:creationId xmlns:a16="http://schemas.microsoft.com/office/drawing/2014/main" id="{EF5D57CB-F81A-1884-550D-B5D0D8A37DEB}"/>
              </a:ext>
            </a:extLst>
          </p:cNvPr>
          <p:cNvSpPr txBox="1"/>
          <p:nvPr/>
        </p:nvSpPr>
        <p:spPr>
          <a:xfrm>
            <a:off x="877230" y="2169792"/>
            <a:ext cx="1072245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84876"/>
                </a:solidFill>
                <a:effectLst/>
                <a:uLnTx/>
                <a:uFillTx/>
                <a:latin typeface="Open Sans" panose="020B0606030504020204" pitchFamily="34" charset="0"/>
                <a:ea typeface="+mn-ea"/>
                <a:cs typeface="Open Sans" panose="020B0606030504020204" pitchFamily="34" charset="0"/>
              </a:rPr>
              <a:t>Evidence-based research (following guidelines) presented at conferences or posted on preprint servers and published in scientific journals; offers evidence for the effectiveness and safety of IMH that may stimulate clinical research, as well as improve clinical training and expertise.</a:t>
            </a:r>
          </a:p>
        </p:txBody>
      </p:sp>
      <p:sp>
        <p:nvSpPr>
          <p:cNvPr id="8" name="Title 12">
            <a:extLst>
              <a:ext uri="{FF2B5EF4-FFF2-40B4-BE49-F238E27FC236}">
                <a16:creationId xmlns:a16="http://schemas.microsoft.com/office/drawing/2014/main" id="{71EE6BCD-4070-7B9A-0DDC-1B061FBE7E58}"/>
              </a:ext>
            </a:extLst>
          </p:cNvPr>
          <p:cNvSpPr txBox="1">
            <a:spLocks/>
          </p:cNvSpPr>
          <p:nvPr/>
        </p:nvSpPr>
        <p:spPr>
          <a:xfrm>
            <a:off x="3778521" y="317768"/>
            <a:ext cx="6478662" cy="616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Helvetica Neue Light" panose="02000403000000020004" pitchFamily="2"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Open Sans" panose="020B0606030504020204" pitchFamily="34" charset="0"/>
                <a:ea typeface="Helvetica Neue Light" panose="02000403000000020004" pitchFamily="2" charset="0"/>
                <a:cs typeface="Open Sans" panose="020B0606030504020204" pitchFamily="34" charset="0"/>
              </a:rPr>
              <a:t>Opportunities for IMH</a:t>
            </a:r>
          </a:p>
        </p:txBody>
      </p:sp>
    </p:spTree>
    <p:extLst>
      <p:ext uri="{BB962C8B-B14F-4D97-AF65-F5344CB8AC3E}">
        <p14:creationId xmlns:p14="http://schemas.microsoft.com/office/powerpoint/2010/main" val="3749811186"/>
      </p:ext>
    </p:extLst>
  </p:cSld>
  <p:clrMapOvr>
    <a:masterClrMapping/>
  </p:clrMapOvr>
  <mc:AlternateContent xmlns:mc="http://schemas.openxmlformats.org/markup-compatibility/2006" xmlns:p14="http://schemas.microsoft.com/office/powerpoint/2010/main">
    <mc:Choice Requires="p14">
      <p:transition spd="med" p14:dur="700" advTm="21578">
        <p:fade/>
      </p:transition>
    </mc:Choice>
    <mc:Fallback xmlns="">
      <p:transition spd="med" advTm="21578">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8829" y="1066800"/>
            <a:ext cx="8001000" cy="1731982"/>
          </a:xfrm>
        </p:spPr>
        <p:txBody>
          <a:bodyPr/>
          <a:lstStyle/>
          <a:p>
            <a:r>
              <a:rPr lang="en-US" sz="3600" dirty="0"/>
              <a:t>A </a:t>
            </a:r>
            <a:r>
              <a:rPr lang="en-US" sz="3600"/>
              <a:t>Journal Perspective on</a:t>
            </a:r>
            <a:br>
              <a:rPr lang="en-US" sz="3600"/>
            </a:br>
            <a:r>
              <a:rPr lang="en-US" sz="3600"/>
              <a:t> Reporting Guidelines</a:t>
            </a:r>
            <a:endParaRPr lang="en-US" sz="2800" dirty="0"/>
          </a:p>
        </p:txBody>
      </p:sp>
      <p:sp>
        <p:nvSpPr>
          <p:cNvPr id="3" name="Subtitle 2"/>
          <p:cNvSpPr>
            <a:spLocks noGrp="1"/>
          </p:cNvSpPr>
          <p:nvPr>
            <p:ph type="subTitle" idx="1"/>
          </p:nvPr>
        </p:nvSpPr>
        <p:spPr>
          <a:xfrm>
            <a:off x="2438400" y="3733800"/>
            <a:ext cx="7467600" cy="2286000"/>
          </a:xfrm>
        </p:spPr>
        <p:txBody>
          <a:bodyPr>
            <a:normAutofit fontScale="92500" lnSpcReduction="20000"/>
          </a:bodyPr>
          <a:lstStyle/>
          <a:p>
            <a:r>
              <a:rPr lang="en-US" b="1" dirty="0"/>
              <a:t>Erik J. Groessl, PhD</a:t>
            </a:r>
          </a:p>
          <a:p>
            <a:endParaRPr lang="en-US" sz="1100" dirty="0"/>
          </a:p>
          <a:p>
            <a:pPr>
              <a:lnSpc>
                <a:spcPct val="110000"/>
              </a:lnSpc>
            </a:pPr>
            <a:r>
              <a:rPr lang="en-US" sz="2200" b="1" dirty="0"/>
              <a:t>Co-Editor in Chief </a:t>
            </a:r>
          </a:p>
          <a:p>
            <a:pPr>
              <a:lnSpc>
                <a:spcPct val="110000"/>
              </a:lnSpc>
            </a:pPr>
            <a:r>
              <a:rPr lang="en-US" sz="2200" b="1" dirty="0"/>
              <a:t>Global Advances in Integrative Medicine and Health</a:t>
            </a:r>
          </a:p>
          <a:p>
            <a:pPr>
              <a:lnSpc>
                <a:spcPct val="110000"/>
              </a:lnSpc>
            </a:pPr>
            <a:endParaRPr lang="en-US" sz="2200" b="1" dirty="0"/>
          </a:p>
          <a:p>
            <a:pPr>
              <a:lnSpc>
                <a:spcPct val="110000"/>
              </a:lnSpc>
            </a:pPr>
            <a:r>
              <a:rPr lang="en-US" sz="2200" b="1" dirty="0"/>
              <a:t>UC San Diego School of Public Health</a:t>
            </a:r>
          </a:p>
          <a:p>
            <a:pPr>
              <a:lnSpc>
                <a:spcPct val="110000"/>
              </a:lnSpc>
            </a:pPr>
            <a:r>
              <a:rPr lang="en-US" sz="2200" b="1" dirty="0"/>
              <a:t>VA San Diego Healthcare System</a:t>
            </a:r>
          </a:p>
          <a:p>
            <a:pPr>
              <a:lnSpc>
                <a:spcPct val="110000"/>
              </a:lnSpc>
            </a:pPr>
            <a:endParaRPr lang="en-US" sz="2200" b="1" dirty="0"/>
          </a:p>
          <a:p>
            <a:endParaRPr lang="en-US" sz="2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956" y="5888111"/>
            <a:ext cx="211613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809531"/>
            <a:ext cx="19812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412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A519B4-0BCC-41D1-8904-DA09C53A5E28}"/>
              </a:ext>
            </a:extLst>
          </p:cNvPr>
          <p:cNvSpPr>
            <a:spLocks noGrp="1"/>
          </p:cNvSpPr>
          <p:nvPr>
            <p:ph type="title"/>
          </p:nvPr>
        </p:nvSpPr>
        <p:spPr>
          <a:xfrm>
            <a:off x="6798951" y="104286"/>
            <a:ext cx="3422483" cy="684005"/>
          </a:xfrm>
        </p:spPr>
        <p:txBody>
          <a:bodyPr anchor="b">
            <a:normAutofit/>
          </a:bodyPr>
          <a:lstStyle/>
          <a:p>
            <a:r>
              <a:rPr lang="en-US" sz="3200" dirty="0"/>
              <a:t>Background</a:t>
            </a:r>
          </a:p>
        </p:txBody>
      </p:sp>
      <p:pic>
        <p:nvPicPr>
          <p:cNvPr id="5" name="Picture 4" descr="Graphical user interface, application&#10;&#10;Description automatically generated">
            <a:extLst>
              <a:ext uri="{FF2B5EF4-FFF2-40B4-BE49-F238E27FC236}">
                <a16:creationId xmlns:a16="http://schemas.microsoft.com/office/drawing/2014/main" id="{7D9DF1E8-3F31-4398-16B2-1DD86E028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1" y="1016150"/>
            <a:ext cx="3727855" cy="4825701"/>
          </a:xfrm>
          <a:prstGeom prst="rect">
            <a:avLst/>
          </a:prstGeom>
          <a:noFill/>
        </p:spPr>
      </p:pic>
      <p:sp>
        <p:nvSpPr>
          <p:cNvPr id="2" name="Content Placeholder 1">
            <a:extLst>
              <a:ext uri="{FF2B5EF4-FFF2-40B4-BE49-F238E27FC236}">
                <a16:creationId xmlns:a16="http://schemas.microsoft.com/office/drawing/2014/main" id="{2833EB20-B3F5-4A33-9144-80516E8F2FEB}"/>
              </a:ext>
            </a:extLst>
          </p:cNvPr>
          <p:cNvSpPr>
            <a:spLocks noGrp="1"/>
          </p:cNvSpPr>
          <p:nvPr>
            <p:ph type="body" sz="half" idx="2"/>
          </p:nvPr>
        </p:nvSpPr>
        <p:spPr>
          <a:xfrm>
            <a:off x="5867401" y="1219201"/>
            <a:ext cx="4648199" cy="4825701"/>
          </a:xfrm>
        </p:spPr>
        <p:txBody>
          <a:bodyPr>
            <a:normAutofit/>
          </a:bodyPr>
          <a:lstStyle/>
          <a:p>
            <a:pPr marL="342900" indent="-342900">
              <a:lnSpc>
                <a:spcPct val="90000"/>
              </a:lnSpc>
              <a:spcBef>
                <a:spcPts val="1200"/>
              </a:spcBef>
              <a:spcAft>
                <a:spcPts val="1200"/>
              </a:spcAft>
              <a:buFont typeface="Calibri" panose="020F0502020204030204" pitchFamily="34" charset="0"/>
              <a:buChar char="-"/>
            </a:pPr>
            <a:r>
              <a:rPr lang="en-US" sz="1900" kern="100" dirty="0"/>
              <a:t>Dr. Rick Hecht and I are Co-Editors of Global Advances in Integrative Medicine and Health</a:t>
            </a:r>
          </a:p>
          <a:p>
            <a:pPr marL="342900" indent="-342900">
              <a:lnSpc>
                <a:spcPct val="90000"/>
              </a:lnSpc>
              <a:spcBef>
                <a:spcPts val="1200"/>
              </a:spcBef>
              <a:spcAft>
                <a:spcPts val="1200"/>
              </a:spcAft>
              <a:buFont typeface="Calibri" panose="020F0502020204030204" pitchFamily="34" charset="0"/>
              <a:buChar char="-"/>
            </a:pPr>
            <a:r>
              <a:rPr lang="en-US" sz="1900" kern="100" dirty="0"/>
              <a:t>Global Advances is the official journal of the ACIMH</a:t>
            </a:r>
          </a:p>
          <a:p>
            <a:pPr marL="342900" indent="-342900">
              <a:lnSpc>
                <a:spcPct val="90000"/>
              </a:lnSpc>
              <a:spcBef>
                <a:spcPts val="1200"/>
              </a:spcBef>
              <a:spcAft>
                <a:spcPts val="1200"/>
              </a:spcAft>
              <a:buFont typeface="Calibri" panose="020F0502020204030204" pitchFamily="34" charset="0"/>
              <a:buChar char="-"/>
            </a:pPr>
            <a:r>
              <a:rPr lang="en-US" sz="1900" dirty="0"/>
              <a:t>“further develop the evidence base of the latest knowledge of basic/translational, clinical, and epidemiological research on integrative medicine and health.”</a:t>
            </a:r>
          </a:p>
          <a:p>
            <a:pPr marL="342900" indent="-342900">
              <a:lnSpc>
                <a:spcPct val="90000"/>
              </a:lnSpc>
              <a:spcBef>
                <a:spcPts val="1200"/>
              </a:spcBef>
              <a:spcAft>
                <a:spcPts val="1200"/>
              </a:spcAft>
              <a:buFont typeface="Calibri" panose="020F0502020204030204" pitchFamily="34" charset="0"/>
              <a:buChar char="-"/>
            </a:pPr>
            <a:r>
              <a:rPr lang="en-US" sz="1900" dirty="0"/>
              <a:t>Published multiple music interventions manuscripts in 2024</a:t>
            </a:r>
          </a:p>
          <a:p>
            <a:pPr marL="342900" indent="-342900">
              <a:lnSpc>
                <a:spcPct val="90000"/>
              </a:lnSpc>
              <a:spcBef>
                <a:spcPts val="0"/>
              </a:spcBef>
              <a:spcAft>
                <a:spcPts val="1200"/>
              </a:spcAft>
              <a:buFont typeface="Calibri" panose="020F0502020204030204" pitchFamily="34" charset="0"/>
              <a:buChar char="-"/>
            </a:pPr>
            <a:endParaRPr lang="en-US" sz="1900" dirty="0"/>
          </a:p>
        </p:txBody>
      </p:sp>
    </p:spTree>
    <p:extLst>
      <p:ext uri="{BB962C8B-B14F-4D97-AF65-F5344CB8AC3E}">
        <p14:creationId xmlns:p14="http://schemas.microsoft.com/office/powerpoint/2010/main" val="1062978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33EB20-B3F5-4A33-9144-80516E8F2FEB}"/>
              </a:ext>
            </a:extLst>
          </p:cNvPr>
          <p:cNvSpPr>
            <a:spLocks noGrp="1"/>
          </p:cNvSpPr>
          <p:nvPr>
            <p:ph idx="1"/>
          </p:nvPr>
        </p:nvSpPr>
        <p:spPr>
          <a:xfrm>
            <a:off x="2223248" y="2590800"/>
            <a:ext cx="7745505" cy="3535362"/>
          </a:xfrm>
        </p:spPr>
        <p:txBody>
          <a:bodyPr>
            <a:normAutofit fontScale="92500" lnSpcReduction="20000"/>
          </a:bodyPr>
          <a:lstStyle/>
          <a:p>
            <a:pPr marL="342900" indent="-342900">
              <a:lnSpc>
                <a:spcPct val="107000"/>
              </a:lnSpc>
              <a:spcBef>
                <a:spcPts val="0"/>
              </a:spcBef>
              <a:spcAft>
                <a:spcPts val="1200"/>
              </a:spcAft>
              <a:buFont typeface="Calibri" panose="020F0502020204030204" pitchFamily="34" charset="0"/>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Encouraging submissions</a:t>
            </a:r>
          </a:p>
          <a:p>
            <a:pPr marL="342900" indent="-342900">
              <a:lnSpc>
                <a:spcPct val="107000"/>
              </a:lnSpc>
              <a:spcBef>
                <a:spcPts val="0"/>
              </a:spcBef>
              <a:spcAft>
                <a:spcPts val="1200"/>
              </a:spcAft>
              <a:buFont typeface="Calibri" panose="020F0502020204030204" pitchFamily="34" charset="0"/>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Finding peer reviewers</a:t>
            </a:r>
          </a:p>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Resolving d</a:t>
            </a:r>
            <a:r>
              <a:rPr lang="en-US" kern="100" dirty="0">
                <a:effectLst/>
                <a:latin typeface="Calibri" panose="020F0502020204030204" pitchFamily="34" charset="0"/>
                <a:ea typeface="Calibri" panose="020F0502020204030204" pitchFamily="34" charset="0"/>
                <a:cs typeface="Times New Roman" panose="02020603050405020304" pitchFamily="18" charset="0"/>
              </a:rPr>
              <a:t>isparate and variable peer reviews</a:t>
            </a:r>
          </a:p>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Time to decision and publication</a:t>
            </a:r>
          </a:p>
          <a:p>
            <a:pPr marL="0" indent="0">
              <a:lnSpc>
                <a:spcPct val="107000"/>
              </a:lnSpc>
              <a:spcBef>
                <a:spcPts val="0"/>
              </a:spcBef>
              <a:spcAft>
                <a:spcPts val="1200"/>
              </a:spcAft>
              <a:buNone/>
            </a:pPr>
            <a:r>
              <a:rPr lang="en-US" sz="1000" kern="100" dirty="0">
                <a:latin typeface="Calibri" panose="020F0502020204030204" pitchFamily="34" charset="0"/>
                <a:ea typeface="Calibri" panose="020F0502020204030204" pitchFamily="34" charset="0"/>
                <a:cs typeface="Times New Roman" panose="02020603050405020304" pitchFamily="18" charset="0"/>
              </a:rPr>
              <a:t>_____________________________________</a:t>
            </a:r>
          </a:p>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May be p</a:t>
            </a:r>
            <a:r>
              <a:rPr lang="en-US" kern="100" dirty="0">
                <a:effectLst/>
                <a:latin typeface="Calibri" panose="020F0502020204030204" pitchFamily="34" charset="0"/>
                <a:ea typeface="Calibri" panose="020F0502020204030204" pitchFamily="34" charset="0"/>
                <a:cs typeface="Times New Roman" panose="02020603050405020304" pitchFamily="18" charset="0"/>
              </a:rPr>
              <a:t>erceived as making submissions harder</a:t>
            </a:r>
          </a:p>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May be perceived as making peer review or editorial process harder</a:t>
            </a:r>
          </a:p>
          <a:p>
            <a:pPr marL="342900" indent="-342900">
              <a:lnSpc>
                <a:spcPct val="107000"/>
              </a:lnSpc>
              <a:spcBef>
                <a:spcPts val="0"/>
              </a:spcBef>
              <a:spcAft>
                <a:spcPts val="1200"/>
              </a:spcAft>
              <a:buFont typeface="Calibri" panose="020F0502020204030204" pitchFamily="34" charset="0"/>
              <a:buChar cha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A5A519B4-0BCC-41D1-8904-DA09C53A5E28}"/>
              </a:ext>
            </a:extLst>
          </p:cNvPr>
          <p:cNvSpPr>
            <a:spLocks noGrp="1"/>
          </p:cNvSpPr>
          <p:nvPr>
            <p:ph type="title"/>
          </p:nvPr>
        </p:nvSpPr>
        <p:spPr/>
        <p:txBody>
          <a:bodyPr/>
          <a:lstStyle/>
          <a:p>
            <a:r>
              <a:rPr lang="en-US" sz="4800" dirty="0"/>
              <a:t>Challenges</a:t>
            </a:r>
          </a:p>
        </p:txBody>
      </p:sp>
    </p:spTree>
    <p:extLst>
      <p:ext uri="{BB962C8B-B14F-4D97-AF65-F5344CB8AC3E}">
        <p14:creationId xmlns:p14="http://schemas.microsoft.com/office/powerpoint/2010/main" val="1806015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33EB20-B3F5-4A33-9144-80516E8F2FEB}"/>
              </a:ext>
            </a:extLst>
          </p:cNvPr>
          <p:cNvSpPr>
            <a:spLocks noGrp="1"/>
          </p:cNvSpPr>
          <p:nvPr>
            <p:ph idx="1"/>
          </p:nvPr>
        </p:nvSpPr>
        <p:spPr>
          <a:xfrm>
            <a:off x="2223248" y="2362200"/>
            <a:ext cx="7745505" cy="3763962"/>
          </a:xfrm>
        </p:spPr>
        <p:txBody>
          <a:bodyPr>
            <a:normAutofit/>
          </a:bodyPr>
          <a:lstStyle/>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Cue or require authors to include important information</a:t>
            </a:r>
          </a:p>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Cue or require authors to address missing items as limitations</a:t>
            </a:r>
          </a:p>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Cues peer reviewers and editorial team to focus on these basic and important items</a:t>
            </a: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A5A519B4-0BCC-41D1-8904-DA09C53A5E28}"/>
              </a:ext>
            </a:extLst>
          </p:cNvPr>
          <p:cNvSpPr>
            <a:spLocks noGrp="1"/>
          </p:cNvSpPr>
          <p:nvPr>
            <p:ph type="title"/>
          </p:nvPr>
        </p:nvSpPr>
        <p:spPr/>
        <p:txBody>
          <a:bodyPr/>
          <a:lstStyle/>
          <a:p>
            <a:r>
              <a:rPr lang="en-US" sz="4800" dirty="0"/>
              <a:t>Reporting Guidelines</a:t>
            </a:r>
          </a:p>
        </p:txBody>
      </p:sp>
    </p:spTree>
    <p:extLst>
      <p:ext uri="{BB962C8B-B14F-4D97-AF65-F5344CB8AC3E}">
        <p14:creationId xmlns:p14="http://schemas.microsoft.com/office/powerpoint/2010/main" val="1355901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33EB20-B3F5-4A33-9144-80516E8F2FEB}"/>
              </a:ext>
            </a:extLst>
          </p:cNvPr>
          <p:cNvSpPr>
            <a:spLocks noGrp="1"/>
          </p:cNvSpPr>
          <p:nvPr>
            <p:ph idx="1"/>
          </p:nvPr>
        </p:nvSpPr>
        <p:spPr>
          <a:xfrm>
            <a:off x="2223248" y="2362200"/>
            <a:ext cx="7745505" cy="3763962"/>
          </a:xfrm>
        </p:spPr>
        <p:txBody>
          <a:bodyPr>
            <a:normAutofit/>
          </a:bodyPr>
          <a:lstStyle/>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Should only take authors 10-15 minutes - unless?</a:t>
            </a:r>
          </a:p>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May make a reviewer’s job easier, not harder</a:t>
            </a:r>
          </a:p>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Improves the consistency and reliability of the review process. </a:t>
            </a:r>
          </a:p>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Promotes transparency, allows replication, better quality</a:t>
            </a:r>
          </a:p>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Is expected to shorten the time to publication period by requiring fewer total revisions</a:t>
            </a: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A5A519B4-0BCC-41D1-8904-DA09C53A5E28}"/>
              </a:ext>
            </a:extLst>
          </p:cNvPr>
          <p:cNvSpPr>
            <a:spLocks noGrp="1"/>
          </p:cNvSpPr>
          <p:nvPr>
            <p:ph type="title"/>
          </p:nvPr>
        </p:nvSpPr>
        <p:spPr/>
        <p:txBody>
          <a:bodyPr/>
          <a:lstStyle/>
          <a:p>
            <a:r>
              <a:rPr lang="en-US" sz="4800" dirty="0"/>
              <a:t>Journal Perspective</a:t>
            </a:r>
          </a:p>
        </p:txBody>
      </p:sp>
    </p:spTree>
    <p:extLst>
      <p:ext uri="{BB962C8B-B14F-4D97-AF65-F5344CB8AC3E}">
        <p14:creationId xmlns:p14="http://schemas.microsoft.com/office/powerpoint/2010/main" val="208648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A519B4-0BCC-41D1-8904-DA09C53A5E28}"/>
              </a:ext>
            </a:extLst>
          </p:cNvPr>
          <p:cNvSpPr>
            <a:spLocks noGrp="1"/>
          </p:cNvSpPr>
          <p:nvPr>
            <p:ph type="title"/>
          </p:nvPr>
        </p:nvSpPr>
        <p:spPr/>
        <p:txBody>
          <a:bodyPr/>
          <a:lstStyle/>
          <a:p>
            <a:r>
              <a:rPr lang="en-US" sz="4800" dirty="0"/>
              <a:t>Guidelines</a:t>
            </a:r>
          </a:p>
        </p:txBody>
      </p:sp>
      <p:graphicFrame>
        <p:nvGraphicFramePr>
          <p:cNvPr id="6" name="Content Placeholder 5">
            <a:extLst>
              <a:ext uri="{FF2B5EF4-FFF2-40B4-BE49-F238E27FC236}">
                <a16:creationId xmlns:a16="http://schemas.microsoft.com/office/drawing/2014/main" id="{3DE76EC8-8E93-961F-A149-B73B28CD7960}"/>
              </a:ext>
            </a:extLst>
          </p:cNvPr>
          <p:cNvGraphicFramePr>
            <a:graphicFrameLocks noGrp="1"/>
          </p:cNvGraphicFramePr>
          <p:nvPr>
            <p:ph idx="1"/>
          </p:nvPr>
        </p:nvGraphicFramePr>
        <p:xfrm>
          <a:off x="2667000" y="2362200"/>
          <a:ext cx="6858000" cy="4074160"/>
        </p:xfrm>
        <a:graphic>
          <a:graphicData uri="http://schemas.openxmlformats.org/drawingml/2006/table">
            <a:tbl>
              <a:tblPr firstRow="1" bandRow="1">
                <a:effectLst>
                  <a:outerShdw blurRad="50800" dist="50800" dir="5400000" algn="ctr" rotWithShape="0">
                    <a:schemeClr val="tx2"/>
                  </a:outerShdw>
                </a:effectLst>
                <a:tableStyleId>{5C22544A-7EE6-4342-B048-85BDC9FD1C3A}</a:tableStyleId>
              </a:tblPr>
              <a:tblGrid>
                <a:gridCol w="4495800">
                  <a:extLst>
                    <a:ext uri="{9D8B030D-6E8A-4147-A177-3AD203B41FA5}">
                      <a16:colId xmlns:a16="http://schemas.microsoft.com/office/drawing/2014/main" val="786854297"/>
                    </a:ext>
                  </a:extLst>
                </a:gridCol>
                <a:gridCol w="2362200">
                  <a:extLst>
                    <a:ext uri="{9D8B030D-6E8A-4147-A177-3AD203B41FA5}">
                      <a16:colId xmlns:a16="http://schemas.microsoft.com/office/drawing/2014/main" val="3822010702"/>
                    </a:ext>
                  </a:extLst>
                </a:gridCol>
              </a:tblGrid>
              <a:tr h="0">
                <a:tc>
                  <a:txBody>
                    <a:bodyPr/>
                    <a:lstStyle/>
                    <a:p>
                      <a:r>
                        <a:rPr lang="en-US" b="0" dirty="0">
                          <a:solidFill>
                            <a:schemeClr val="tx1"/>
                          </a:solidFill>
                        </a:rPr>
                        <a:t>Randomized trials</a:t>
                      </a:r>
                    </a:p>
                  </a:txBody>
                  <a:tcPr>
                    <a:solidFill>
                      <a:schemeClr val="bg1"/>
                    </a:solidFill>
                  </a:tcPr>
                </a:tc>
                <a:tc>
                  <a:txBody>
                    <a:bodyPr/>
                    <a:lstStyle/>
                    <a:p>
                      <a:r>
                        <a:rPr lang="en-US" b="0" dirty="0">
                          <a:solidFill>
                            <a:schemeClr val="tx1"/>
                          </a:solidFill>
                        </a:rPr>
                        <a:t>CONSORT</a:t>
                      </a:r>
                    </a:p>
                  </a:txBody>
                  <a:tcPr>
                    <a:solidFill>
                      <a:schemeClr val="bg1"/>
                    </a:solidFill>
                  </a:tcPr>
                </a:tc>
                <a:extLst>
                  <a:ext uri="{0D108BD9-81ED-4DB2-BD59-A6C34878D82A}">
                    <a16:rowId xmlns:a16="http://schemas.microsoft.com/office/drawing/2014/main" val="689457163"/>
                  </a:ext>
                </a:extLst>
              </a:tr>
              <a:tr h="370840">
                <a:tc>
                  <a:txBody>
                    <a:bodyPr/>
                    <a:lstStyle/>
                    <a:p>
                      <a:r>
                        <a:rPr lang="en-US" dirty="0">
                          <a:solidFill>
                            <a:schemeClr val="tx1"/>
                          </a:solidFill>
                        </a:rPr>
                        <a:t>Observational studies</a:t>
                      </a:r>
                    </a:p>
                  </a:txBody>
                  <a:tcPr>
                    <a:solidFill>
                      <a:schemeClr val="bg1"/>
                    </a:solidFill>
                  </a:tcPr>
                </a:tc>
                <a:tc>
                  <a:txBody>
                    <a:bodyPr/>
                    <a:lstStyle/>
                    <a:p>
                      <a:r>
                        <a:rPr lang="en-US" dirty="0">
                          <a:solidFill>
                            <a:schemeClr val="tx1"/>
                          </a:solidFill>
                        </a:rPr>
                        <a:t>STROBE</a:t>
                      </a:r>
                    </a:p>
                  </a:txBody>
                  <a:tcPr>
                    <a:solidFill>
                      <a:schemeClr val="bg1"/>
                    </a:solidFill>
                  </a:tcPr>
                </a:tc>
                <a:extLst>
                  <a:ext uri="{0D108BD9-81ED-4DB2-BD59-A6C34878D82A}">
                    <a16:rowId xmlns:a16="http://schemas.microsoft.com/office/drawing/2014/main" val="2055535143"/>
                  </a:ext>
                </a:extLst>
              </a:tr>
              <a:tr h="370840">
                <a:tc>
                  <a:txBody>
                    <a:bodyPr/>
                    <a:lstStyle/>
                    <a:p>
                      <a:r>
                        <a:rPr lang="en-US" dirty="0">
                          <a:solidFill>
                            <a:schemeClr val="tx1"/>
                          </a:solidFill>
                        </a:rPr>
                        <a:t>Systematic reviews</a:t>
                      </a:r>
                    </a:p>
                  </a:txBody>
                  <a:tcPr>
                    <a:solidFill>
                      <a:schemeClr val="bg1"/>
                    </a:solidFill>
                  </a:tcPr>
                </a:tc>
                <a:tc>
                  <a:txBody>
                    <a:bodyPr/>
                    <a:lstStyle/>
                    <a:p>
                      <a:r>
                        <a:rPr lang="en-US" dirty="0">
                          <a:solidFill>
                            <a:schemeClr val="tx1"/>
                          </a:solidFill>
                        </a:rPr>
                        <a:t>PRISMA</a:t>
                      </a:r>
                    </a:p>
                  </a:txBody>
                  <a:tcPr>
                    <a:solidFill>
                      <a:schemeClr val="bg1"/>
                    </a:solidFill>
                  </a:tcPr>
                </a:tc>
                <a:extLst>
                  <a:ext uri="{0D108BD9-81ED-4DB2-BD59-A6C34878D82A}">
                    <a16:rowId xmlns:a16="http://schemas.microsoft.com/office/drawing/2014/main" val="2354644363"/>
                  </a:ext>
                </a:extLst>
              </a:tr>
              <a:tr h="370840">
                <a:tc>
                  <a:txBody>
                    <a:bodyPr/>
                    <a:lstStyle/>
                    <a:p>
                      <a:r>
                        <a:rPr lang="en-US" dirty="0">
                          <a:solidFill>
                            <a:schemeClr val="tx1"/>
                          </a:solidFill>
                        </a:rPr>
                        <a:t>Study protocols</a:t>
                      </a:r>
                    </a:p>
                  </a:txBody>
                  <a:tcPr>
                    <a:solidFill>
                      <a:schemeClr val="bg1"/>
                    </a:solidFill>
                  </a:tcPr>
                </a:tc>
                <a:tc>
                  <a:txBody>
                    <a:bodyPr/>
                    <a:lstStyle/>
                    <a:p>
                      <a:r>
                        <a:rPr lang="en-US" dirty="0">
                          <a:solidFill>
                            <a:schemeClr val="tx1"/>
                          </a:solidFill>
                        </a:rPr>
                        <a:t>SPIRIT</a:t>
                      </a:r>
                    </a:p>
                  </a:txBody>
                  <a:tcPr>
                    <a:solidFill>
                      <a:schemeClr val="bg1"/>
                    </a:solidFill>
                  </a:tcPr>
                </a:tc>
                <a:extLst>
                  <a:ext uri="{0D108BD9-81ED-4DB2-BD59-A6C34878D82A}">
                    <a16:rowId xmlns:a16="http://schemas.microsoft.com/office/drawing/2014/main" val="1555295642"/>
                  </a:ext>
                </a:extLst>
              </a:tr>
              <a:tr h="370840">
                <a:tc>
                  <a:txBody>
                    <a:bodyPr/>
                    <a:lstStyle/>
                    <a:p>
                      <a:r>
                        <a:rPr lang="en-US" dirty="0">
                          <a:solidFill>
                            <a:schemeClr val="tx1"/>
                          </a:solidFill>
                        </a:rPr>
                        <a:t>Diagnostic/prognostic studies</a:t>
                      </a:r>
                    </a:p>
                  </a:txBody>
                  <a:tcPr>
                    <a:solidFill>
                      <a:schemeClr val="bg1"/>
                    </a:solidFill>
                  </a:tcPr>
                </a:tc>
                <a:tc>
                  <a:txBody>
                    <a:bodyPr/>
                    <a:lstStyle/>
                    <a:p>
                      <a:r>
                        <a:rPr lang="en-US" dirty="0">
                          <a:solidFill>
                            <a:schemeClr val="tx1"/>
                          </a:solidFill>
                        </a:rPr>
                        <a:t>STARD</a:t>
                      </a:r>
                    </a:p>
                  </a:txBody>
                  <a:tcPr>
                    <a:solidFill>
                      <a:schemeClr val="bg1"/>
                    </a:solidFill>
                  </a:tcPr>
                </a:tc>
                <a:extLst>
                  <a:ext uri="{0D108BD9-81ED-4DB2-BD59-A6C34878D82A}">
                    <a16:rowId xmlns:a16="http://schemas.microsoft.com/office/drawing/2014/main" val="3218192011"/>
                  </a:ext>
                </a:extLst>
              </a:tr>
              <a:tr h="370840">
                <a:tc>
                  <a:txBody>
                    <a:bodyPr/>
                    <a:lstStyle/>
                    <a:p>
                      <a:r>
                        <a:rPr lang="en-US" dirty="0">
                          <a:solidFill>
                            <a:schemeClr val="tx1"/>
                          </a:solidFill>
                        </a:rPr>
                        <a:t>Case reports</a:t>
                      </a:r>
                    </a:p>
                  </a:txBody>
                  <a:tcPr>
                    <a:solidFill>
                      <a:schemeClr val="bg1"/>
                    </a:solidFill>
                  </a:tcPr>
                </a:tc>
                <a:tc>
                  <a:txBody>
                    <a:bodyPr/>
                    <a:lstStyle/>
                    <a:p>
                      <a:r>
                        <a:rPr lang="en-US" dirty="0">
                          <a:solidFill>
                            <a:schemeClr val="tx1"/>
                          </a:solidFill>
                        </a:rPr>
                        <a:t>CARE</a:t>
                      </a:r>
                    </a:p>
                  </a:txBody>
                  <a:tcPr>
                    <a:solidFill>
                      <a:schemeClr val="bg1"/>
                    </a:solidFill>
                  </a:tcPr>
                </a:tc>
                <a:extLst>
                  <a:ext uri="{0D108BD9-81ED-4DB2-BD59-A6C34878D82A}">
                    <a16:rowId xmlns:a16="http://schemas.microsoft.com/office/drawing/2014/main" val="1569167526"/>
                  </a:ext>
                </a:extLst>
              </a:tr>
              <a:tr h="370840">
                <a:tc>
                  <a:txBody>
                    <a:bodyPr/>
                    <a:lstStyle/>
                    <a:p>
                      <a:r>
                        <a:rPr lang="en-US" dirty="0">
                          <a:solidFill>
                            <a:schemeClr val="tx1"/>
                          </a:solidFill>
                        </a:rPr>
                        <a:t>Clinical practice guidelines</a:t>
                      </a:r>
                    </a:p>
                  </a:txBody>
                  <a:tcPr>
                    <a:solidFill>
                      <a:schemeClr val="bg1"/>
                    </a:solidFill>
                  </a:tcPr>
                </a:tc>
                <a:tc>
                  <a:txBody>
                    <a:bodyPr/>
                    <a:lstStyle/>
                    <a:p>
                      <a:r>
                        <a:rPr lang="en-US" dirty="0">
                          <a:solidFill>
                            <a:schemeClr val="tx1"/>
                          </a:solidFill>
                        </a:rPr>
                        <a:t>AGREE</a:t>
                      </a:r>
                    </a:p>
                  </a:txBody>
                  <a:tcPr>
                    <a:solidFill>
                      <a:schemeClr val="bg1"/>
                    </a:solidFill>
                  </a:tcPr>
                </a:tc>
                <a:extLst>
                  <a:ext uri="{0D108BD9-81ED-4DB2-BD59-A6C34878D82A}">
                    <a16:rowId xmlns:a16="http://schemas.microsoft.com/office/drawing/2014/main" val="2552904241"/>
                  </a:ext>
                </a:extLst>
              </a:tr>
              <a:tr h="370840">
                <a:tc>
                  <a:txBody>
                    <a:bodyPr/>
                    <a:lstStyle/>
                    <a:p>
                      <a:r>
                        <a:rPr lang="en-US" dirty="0">
                          <a:solidFill>
                            <a:schemeClr val="tx1"/>
                          </a:solidFill>
                        </a:rPr>
                        <a:t>Qualitative research</a:t>
                      </a:r>
                    </a:p>
                  </a:txBody>
                  <a:tcPr>
                    <a:solidFill>
                      <a:schemeClr val="bg1"/>
                    </a:solidFill>
                  </a:tcPr>
                </a:tc>
                <a:tc>
                  <a:txBody>
                    <a:bodyPr/>
                    <a:lstStyle/>
                    <a:p>
                      <a:r>
                        <a:rPr lang="en-US" dirty="0">
                          <a:solidFill>
                            <a:schemeClr val="tx1"/>
                          </a:solidFill>
                        </a:rPr>
                        <a:t>SRQR</a:t>
                      </a:r>
                    </a:p>
                  </a:txBody>
                  <a:tcPr>
                    <a:solidFill>
                      <a:schemeClr val="bg1"/>
                    </a:solidFill>
                  </a:tcPr>
                </a:tc>
                <a:extLst>
                  <a:ext uri="{0D108BD9-81ED-4DB2-BD59-A6C34878D82A}">
                    <a16:rowId xmlns:a16="http://schemas.microsoft.com/office/drawing/2014/main" val="38508000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Animal pre-clinical studies</a:t>
                      </a:r>
                    </a:p>
                  </a:txBody>
                  <a:tcPr>
                    <a:solidFill>
                      <a:schemeClr val="bg1"/>
                    </a:solidFill>
                  </a:tcPr>
                </a:tc>
                <a:tc>
                  <a:txBody>
                    <a:bodyPr/>
                    <a:lstStyle/>
                    <a:p>
                      <a:r>
                        <a:rPr lang="en-US" dirty="0">
                          <a:solidFill>
                            <a:schemeClr val="tx1"/>
                          </a:solidFill>
                        </a:rPr>
                        <a:t>ARRIVE</a:t>
                      </a:r>
                    </a:p>
                  </a:txBody>
                  <a:tcPr>
                    <a:solidFill>
                      <a:schemeClr val="bg1"/>
                    </a:solidFill>
                  </a:tcPr>
                </a:tc>
                <a:extLst>
                  <a:ext uri="{0D108BD9-81ED-4DB2-BD59-A6C34878D82A}">
                    <a16:rowId xmlns:a16="http://schemas.microsoft.com/office/drawing/2014/main" val="1129941264"/>
                  </a:ext>
                </a:extLst>
              </a:tr>
              <a:tr h="370840">
                <a:tc>
                  <a:txBody>
                    <a:bodyPr/>
                    <a:lstStyle/>
                    <a:p>
                      <a:r>
                        <a:rPr lang="en-US" dirty="0">
                          <a:solidFill>
                            <a:schemeClr val="tx1"/>
                          </a:solidFill>
                        </a:rPr>
                        <a:t>Quality improvement studies</a:t>
                      </a:r>
                    </a:p>
                  </a:txBody>
                  <a:tcPr>
                    <a:solidFill>
                      <a:schemeClr val="bg1"/>
                    </a:solidFill>
                  </a:tcPr>
                </a:tc>
                <a:tc>
                  <a:txBody>
                    <a:bodyPr/>
                    <a:lstStyle/>
                    <a:p>
                      <a:r>
                        <a:rPr lang="en-US" dirty="0">
                          <a:solidFill>
                            <a:schemeClr val="tx1"/>
                          </a:solidFill>
                        </a:rPr>
                        <a:t>SQUIRE</a:t>
                      </a:r>
                    </a:p>
                  </a:txBody>
                  <a:tcPr>
                    <a:solidFill>
                      <a:schemeClr val="bg1"/>
                    </a:solidFill>
                  </a:tcPr>
                </a:tc>
                <a:extLst>
                  <a:ext uri="{0D108BD9-81ED-4DB2-BD59-A6C34878D82A}">
                    <a16:rowId xmlns:a16="http://schemas.microsoft.com/office/drawing/2014/main" val="4059044981"/>
                  </a:ext>
                </a:extLst>
              </a:tr>
              <a:tr h="370840">
                <a:tc>
                  <a:txBody>
                    <a:bodyPr/>
                    <a:lstStyle/>
                    <a:p>
                      <a:r>
                        <a:rPr lang="en-US" dirty="0">
                          <a:solidFill>
                            <a:schemeClr val="tx1"/>
                          </a:solidFill>
                        </a:rPr>
                        <a:t>Economic evaluations</a:t>
                      </a:r>
                    </a:p>
                  </a:txBody>
                  <a:tcPr>
                    <a:solidFill>
                      <a:schemeClr val="bg1"/>
                    </a:solidFill>
                  </a:tcPr>
                </a:tc>
                <a:tc>
                  <a:txBody>
                    <a:bodyPr/>
                    <a:lstStyle/>
                    <a:p>
                      <a:r>
                        <a:rPr lang="en-US" dirty="0">
                          <a:solidFill>
                            <a:schemeClr val="tx1"/>
                          </a:solidFill>
                        </a:rPr>
                        <a:t>CHEERS</a:t>
                      </a:r>
                    </a:p>
                  </a:txBody>
                  <a:tcPr>
                    <a:solidFill>
                      <a:schemeClr val="bg1"/>
                    </a:solidFill>
                  </a:tcPr>
                </a:tc>
                <a:extLst>
                  <a:ext uri="{0D108BD9-81ED-4DB2-BD59-A6C34878D82A}">
                    <a16:rowId xmlns:a16="http://schemas.microsoft.com/office/drawing/2014/main" val="3523514190"/>
                  </a:ext>
                </a:extLst>
              </a:tr>
            </a:tbl>
          </a:graphicData>
        </a:graphic>
      </p:graphicFrame>
    </p:spTree>
    <p:extLst>
      <p:ext uri="{BB962C8B-B14F-4D97-AF65-F5344CB8AC3E}">
        <p14:creationId xmlns:p14="http://schemas.microsoft.com/office/powerpoint/2010/main" val="147937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33EB20-B3F5-4A33-9144-80516E8F2FEB}"/>
              </a:ext>
            </a:extLst>
          </p:cNvPr>
          <p:cNvSpPr>
            <a:spLocks noGrp="1"/>
          </p:cNvSpPr>
          <p:nvPr>
            <p:ph idx="1"/>
          </p:nvPr>
        </p:nvSpPr>
        <p:spPr>
          <a:xfrm>
            <a:off x="2223248" y="2209800"/>
            <a:ext cx="7745505" cy="4343400"/>
          </a:xfrm>
        </p:spPr>
        <p:txBody>
          <a:bodyPr>
            <a:normAutofit fontScale="85000" lnSpcReduction="10000"/>
          </a:bodyPr>
          <a:lstStyle/>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Calibri" panose="020F0502020204030204" pitchFamily="34" charset="0"/>
              </a:rPr>
              <a:t>We used to not mention reporting guidelines at all</a:t>
            </a:r>
          </a:p>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Calibri" panose="020F0502020204030204" pitchFamily="34" charset="0"/>
              </a:rPr>
              <a:t>Statements at submission….</a:t>
            </a:r>
          </a:p>
          <a:p>
            <a:pPr marL="0" indent="0">
              <a:lnSpc>
                <a:spcPct val="107000"/>
              </a:lnSpc>
              <a:spcBef>
                <a:spcPts val="0"/>
              </a:spcBef>
              <a:spcAft>
                <a:spcPts val="1200"/>
              </a:spcAft>
              <a:buNone/>
            </a:pPr>
            <a:r>
              <a:rPr lang="en-US" b="0" i="0" dirty="0">
                <a:solidFill>
                  <a:srgbClr val="242424"/>
                </a:solidFill>
                <a:effectLst/>
                <a:latin typeface="Calibri" panose="020F0502020204030204" pitchFamily="34" charset="0"/>
                <a:cs typeface="Calibri" panose="020F0502020204030204" pitchFamily="34" charset="0"/>
              </a:rPr>
              <a:t>1. I have followed recommended guidelines for my article, such as CONSORT Statement guidelines, STROBE or PRISMA checklists and others. </a:t>
            </a:r>
            <a:r>
              <a:rPr lang="en-US" dirty="0">
                <a:solidFill>
                  <a:srgbClr val="242424"/>
                </a:solidFill>
                <a:latin typeface="Calibri" panose="020F0502020204030204" pitchFamily="34" charset="0"/>
                <a:cs typeface="Calibri" panose="020F0502020204030204" pitchFamily="34" charset="0"/>
              </a:rPr>
              <a:t>__X__</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2. </a:t>
            </a:r>
            <a:r>
              <a:rPr lang="en-US" b="0" i="0" dirty="0">
                <a:solidFill>
                  <a:srgbClr val="242424"/>
                </a:solidFill>
                <a:effectLst/>
                <a:latin typeface="Calibri" panose="020F0502020204030204" pitchFamily="34" charset="0"/>
                <a:cs typeface="Calibri" panose="020F0502020204030204" pitchFamily="34" charset="0"/>
              </a:rPr>
              <a:t>My article does not require adherence to a specific guideline or checklist because: _________________________________________</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0"/>
              </a:spcBef>
              <a:spcAft>
                <a:spcPts val="1200"/>
              </a:spcAft>
              <a:buFont typeface="Calibri" panose="020F0502020204030204" pitchFamily="34" charset="0"/>
              <a:buChar char="-"/>
            </a:pPr>
            <a:r>
              <a:rPr lang="en-US" kern="100" dirty="0">
                <a:latin typeface="Calibri" panose="020F0502020204030204" pitchFamily="34" charset="0"/>
                <a:ea typeface="Calibri" panose="020F0502020204030204" pitchFamily="34" charset="0"/>
                <a:cs typeface="Calibri" panose="020F0502020204030204" pitchFamily="34" charset="0"/>
              </a:rPr>
              <a:t>Moving toward requiring checklists for main guidelines and </a:t>
            </a:r>
            <a:r>
              <a:rPr lang="en-US" kern="100">
                <a:latin typeface="Calibri" panose="020F0502020204030204" pitchFamily="34" charset="0"/>
                <a:ea typeface="Calibri" panose="020F0502020204030204" pitchFamily="34" charset="0"/>
                <a:cs typeface="Calibri" panose="020F0502020204030204" pitchFamily="34" charset="0"/>
              </a:rPr>
              <a:t>recommending </a:t>
            </a:r>
            <a:r>
              <a:rPr lang="en-US" u="sng" kern="100">
                <a:latin typeface="Calibri" panose="020F0502020204030204" pitchFamily="34" charset="0"/>
                <a:ea typeface="Calibri" panose="020F0502020204030204" pitchFamily="34" charset="0"/>
                <a:cs typeface="Calibri" panose="020F0502020204030204" pitchFamily="34" charset="0"/>
              </a:rPr>
              <a:t>extensions.</a:t>
            </a:r>
            <a:endParaRPr lang="en-US" u="sng" kern="1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0"/>
              </a:spcBef>
              <a:spcAft>
                <a:spcPts val="1200"/>
              </a:spcAft>
              <a:buFont typeface="Calibri" panose="020F0502020204030204" pitchFamily="34" charset="0"/>
              <a:buChar char="-"/>
            </a:pPr>
            <a:r>
              <a:rPr lang="en-US" b="1" kern="100" dirty="0">
                <a:latin typeface="Calibri" panose="020F0502020204030204" pitchFamily="34" charset="0"/>
                <a:ea typeface="Calibri" panose="020F0502020204030204" pitchFamily="34" charset="0"/>
                <a:cs typeface="Calibri" panose="020F0502020204030204" pitchFamily="34" charset="0"/>
              </a:rPr>
              <a:t>We strongly support the use of research reporting guidelines!</a:t>
            </a: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1200"/>
              </a:spcAft>
              <a:buFont typeface="Calibri" panose="020F0502020204030204" pitchFamily="34" charset="0"/>
              <a:buChar cha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A5A519B4-0BCC-41D1-8904-DA09C53A5E28}"/>
              </a:ext>
            </a:extLst>
          </p:cNvPr>
          <p:cNvSpPr>
            <a:spLocks noGrp="1"/>
          </p:cNvSpPr>
          <p:nvPr>
            <p:ph type="title"/>
          </p:nvPr>
        </p:nvSpPr>
        <p:spPr/>
        <p:txBody>
          <a:bodyPr/>
          <a:lstStyle/>
          <a:p>
            <a:r>
              <a:rPr lang="en-US" sz="4400" dirty="0"/>
              <a:t>GAIMH current policy</a:t>
            </a:r>
          </a:p>
        </p:txBody>
      </p:sp>
    </p:spTree>
    <p:extLst>
      <p:ext uri="{BB962C8B-B14F-4D97-AF65-F5344CB8AC3E}">
        <p14:creationId xmlns:p14="http://schemas.microsoft.com/office/powerpoint/2010/main" val="321384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Thank You!</a:t>
            </a:r>
          </a:p>
        </p:txBody>
      </p:sp>
      <p:pic>
        <p:nvPicPr>
          <p:cNvPr id="5" name="Picture 4" descr="Graphical user interface, application&#10;&#10;Description automatically generated">
            <a:extLst>
              <a:ext uri="{FF2B5EF4-FFF2-40B4-BE49-F238E27FC236}">
                <a16:creationId xmlns:a16="http://schemas.microsoft.com/office/drawing/2014/main" id="{7D9DF1E8-3F31-4398-16B2-1DD86E028D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7861" y="2362200"/>
            <a:ext cx="3396279" cy="4396476"/>
          </a:xfrm>
          <a:prstGeom prst="rect">
            <a:avLst/>
          </a:prstGeom>
          <a:noFill/>
        </p:spPr>
      </p:pic>
    </p:spTree>
    <p:extLst>
      <p:ext uri="{BB962C8B-B14F-4D97-AF65-F5344CB8AC3E}">
        <p14:creationId xmlns:p14="http://schemas.microsoft.com/office/powerpoint/2010/main" val="2217979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261" y="365127"/>
            <a:ext cx="11447812" cy="1325563"/>
          </a:xfrm>
        </p:spPr>
        <p:txBody>
          <a:bodyPr/>
          <a:lstStyle/>
          <a:p>
            <a:pPr algn="ctr"/>
            <a:r>
              <a:rPr lang="en-US" dirty="0"/>
              <a:t>Reporting Quality Matters.</a:t>
            </a:r>
          </a:p>
        </p:txBody>
      </p:sp>
      <p:sp>
        <p:nvSpPr>
          <p:cNvPr id="3" name="Content Placeholder 2"/>
          <p:cNvSpPr>
            <a:spLocks noGrp="1"/>
          </p:cNvSpPr>
          <p:nvPr>
            <p:ph sz="half" idx="1"/>
          </p:nvPr>
        </p:nvSpPr>
        <p:spPr>
          <a:xfrm>
            <a:off x="1289462" y="2164969"/>
            <a:ext cx="3552825" cy="3672650"/>
          </a:xfrm>
        </p:spPr>
        <p:txBody>
          <a:bodyPr>
            <a:normAutofit/>
          </a:bodyPr>
          <a:lstStyle/>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Biased results can mislead decision-making in healthcare at </a:t>
            </a:r>
            <a:r>
              <a:rPr lang="en-US" u="sng" dirty="0">
                <a:latin typeface="Arial" panose="020B0604020202020204" pitchFamily="34" charset="0"/>
                <a:cs typeface="Arial" panose="020B0604020202020204" pitchFamily="34" charset="0"/>
              </a:rPr>
              <a:t>all levels</a:t>
            </a:r>
            <a:r>
              <a:rPr lang="en-US" dirty="0">
                <a:latin typeface="Arial" panose="020B0604020202020204" pitchFamily="34" charset="0"/>
                <a:cs typeface="Arial" panose="020B0604020202020204" pitchFamily="34" charset="0"/>
              </a:rPr>
              <a:t>.</a:t>
            </a:r>
          </a:p>
          <a:p>
            <a:pPr marL="0" indent="0">
              <a:buNone/>
            </a:pPr>
            <a:endParaRPr lang="en-US" dirty="0"/>
          </a:p>
        </p:txBody>
      </p:sp>
      <p:sp>
        <p:nvSpPr>
          <p:cNvPr id="4" name="Content Placeholder 3"/>
          <p:cNvSpPr>
            <a:spLocks noGrp="1"/>
          </p:cNvSpPr>
          <p:nvPr>
            <p:ph sz="half" idx="2"/>
          </p:nvPr>
        </p:nvSpPr>
        <p:spPr>
          <a:xfrm>
            <a:off x="6096000" y="2164969"/>
            <a:ext cx="5181600" cy="4351338"/>
          </a:xfrm>
        </p:spPr>
        <p:txBody>
          <a:bodyPr>
            <a:normAutofit/>
          </a:bodyPr>
          <a:lstStyle/>
          <a:p>
            <a:pPr marL="0" indent="0">
              <a:spcBef>
                <a:spcPts val="0"/>
              </a:spcBef>
              <a:spcAft>
                <a:spcPts val="2400"/>
              </a:spcAft>
              <a:buNone/>
            </a:pPr>
            <a:r>
              <a:rPr lang="en-US" dirty="0">
                <a:latin typeface="Arial" panose="020B0604020202020204" pitchFamily="34" charset="0"/>
                <a:cs typeface="Arial" panose="020B0604020202020204" pitchFamily="34" charset="0"/>
              </a:rPr>
              <a:t>1980s  Publication Deficiencies</a:t>
            </a:r>
          </a:p>
          <a:p>
            <a:pPr marL="0" indent="0">
              <a:spcBef>
                <a:spcPts val="0"/>
              </a:spcBef>
              <a:spcAft>
                <a:spcPts val="2400"/>
              </a:spcAft>
              <a:buNone/>
            </a:pPr>
            <a:r>
              <a:rPr lang="en-US" dirty="0">
                <a:latin typeface="Arial" panose="020B0604020202020204" pitchFamily="34" charset="0"/>
                <a:cs typeface="Arial" panose="020B0604020202020204" pitchFamily="34" charset="0"/>
              </a:rPr>
              <a:t>1996  CONSORT Statement</a:t>
            </a:r>
          </a:p>
          <a:p>
            <a:pPr marL="514350" indent="-514350">
              <a:spcBef>
                <a:spcPts val="0"/>
              </a:spcBef>
              <a:spcAft>
                <a:spcPts val="2400"/>
              </a:spcAft>
              <a:buAutoNum type="arabicPlain" startAt="2004"/>
            </a:pPr>
            <a:r>
              <a:rPr lang="en-US" dirty="0">
                <a:latin typeface="Arial" panose="020B0604020202020204" pitchFamily="34" charset="0"/>
                <a:cs typeface="Arial" panose="020B0604020202020204" pitchFamily="34" charset="0"/>
              </a:rPr>
              <a:t>  TREND Statement</a:t>
            </a:r>
          </a:p>
          <a:p>
            <a:pPr marL="0" indent="0">
              <a:spcBef>
                <a:spcPts val="0"/>
              </a:spcBef>
              <a:spcAft>
                <a:spcPts val="2400"/>
              </a:spcAft>
              <a:buNone/>
            </a:pPr>
            <a:r>
              <a:rPr lang="en-US" dirty="0">
                <a:latin typeface="Arial" panose="020B0604020202020204" pitchFamily="34" charset="0"/>
                <a:cs typeface="Arial" panose="020B0604020202020204" pitchFamily="34" charset="0"/>
              </a:rPr>
              <a:t>Complexity of behavioral and non-pharmacological interventions</a:t>
            </a:r>
          </a:p>
          <a:p>
            <a:pPr marL="0" indent="0">
              <a:buNone/>
            </a:pPr>
            <a:endParaRPr lang="en-US" dirty="0"/>
          </a:p>
        </p:txBody>
      </p:sp>
      <p:cxnSp>
        <p:nvCxnSpPr>
          <p:cNvPr id="5" name="Straight Arrow Connector 4"/>
          <p:cNvCxnSpPr/>
          <p:nvPr/>
        </p:nvCxnSpPr>
        <p:spPr>
          <a:xfrm>
            <a:off x="5747657" y="2260705"/>
            <a:ext cx="11875" cy="3308823"/>
          </a:xfrm>
          <a:prstGeom prst="straightConnector1">
            <a:avLst/>
          </a:prstGeom>
          <a:ln w="168275">
            <a:solidFill>
              <a:schemeClr val="accent1">
                <a:alpha val="67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332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175" y="1428285"/>
            <a:ext cx="10058400" cy="3474058"/>
          </a:xfrm>
          <a:prstGeom prst="rect">
            <a:avLst/>
          </a:prstGeom>
        </p:spPr>
      </p:pic>
    </p:spTree>
    <p:extLst>
      <p:ext uri="{BB962C8B-B14F-4D97-AF65-F5344CB8AC3E}">
        <p14:creationId xmlns:p14="http://schemas.microsoft.com/office/powerpoint/2010/main" val="1681818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Freeform: Shape 65">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808A9C0B-02E6-456F-B38F-183D5CF1B7B3}"/>
              </a:ext>
            </a:extLst>
          </p:cNvPr>
          <p:cNvSpPr>
            <a:spLocks noGrp="1"/>
          </p:cNvSpPr>
          <p:nvPr>
            <p:ph type="title" idx="4294967295"/>
          </p:nvPr>
        </p:nvSpPr>
        <p:spPr>
          <a:xfrm>
            <a:off x="2361235" y="1441938"/>
            <a:ext cx="7275134" cy="3974124"/>
          </a:xfrm>
        </p:spPr>
        <p:txBody>
          <a:bodyPr vert="horz" lIns="91440" tIns="45720" rIns="91440" bIns="45720" rtlCol="0" anchor="ctr">
            <a:normAutofit/>
          </a:bodyPr>
          <a:lstStyle/>
          <a:p>
            <a:pPr>
              <a:spcAft>
                <a:spcPts val="2400"/>
              </a:spcAft>
            </a:pPr>
            <a:r>
              <a:rPr lang="en-US" sz="3400" dirty="0">
                <a:solidFill>
                  <a:schemeClr val="bg1">
                    <a:lumMod val="95000"/>
                    <a:lumOff val="5000"/>
                  </a:schemeClr>
                </a:solidFill>
              </a:rPr>
              <a:t>A minimum list of information needed to ensure a published manuscript can be:</a:t>
            </a:r>
            <a:br>
              <a:rPr lang="en-US" sz="3400" dirty="0">
                <a:solidFill>
                  <a:schemeClr val="bg1">
                    <a:lumMod val="95000"/>
                    <a:lumOff val="5000"/>
                  </a:schemeClr>
                </a:solidFill>
              </a:rPr>
            </a:br>
            <a:r>
              <a:rPr lang="en-US" sz="3400" dirty="0">
                <a:solidFill>
                  <a:schemeClr val="bg1">
                    <a:lumMod val="95000"/>
                    <a:lumOff val="5000"/>
                  </a:schemeClr>
                </a:solidFill>
              </a:rPr>
              <a:t> 	- </a:t>
            </a:r>
            <a:r>
              <a:rPr lang="en-US" sz="3400" b="1" dirty="0">
                <a:solidFill>
                  <a:schemeClr val="bg1">
                    <a:lumMod val="95000"/>
                    <a:lumOff val="5000"/>
                  </a:schemeClr>
                </a:solidFill>
              </a:rPr>
              <a:t>understood</a:t>
            </a:r>
            <a:r>
              <a:rPr lang="en-US" sz="3400" dirty="0">
                <a:solidFill>
                  <a:schemeClr val="bg1">
                    <a:lumMod val="95000"/>
                    <a:lumOff val="5000"/>
                  </a:schemeClr>
                </a:solidFill>
              </a:rPr>
              <a:t>, </a:t>
            </a:r>
            <a:br>
              <a:rPr lang="en-US" sz="3400" dirty="0">
                <a:solidFill>
                  <a:schemeClr val="bg1">
                    <a:lumMod val="95000"/>
                    <a:lumOff val="5000"/>
                  </a:schemeClr>
                </a:solidFill>
              </a:rPr>
            </a:br>
            <a:r>
              <a:rPr lang="en-US" sz="3400" dirty="0">
                <a:solidFill>
                  <a:schemeClr val="bg1">
                    <a:lumMod val="95000"/>
                    <a:lumOff val="5000"/>
                  </a:schemeClr>
                </a:solidFill>
              </a:rPr>
              <a:t>	- </a:t>
            </a:r>
            <a:r>
              <a:rPr lang="en-US" sz="3400" b="1" dirty="0">
                <a:solidFill>
                  <a:schemeClr val="bg1">
                    <a:lumMod val="95000"/>
                    <a:lumOff val="5000"/>
                  </a:schemeClr>
                </a:solidFill>
              </a:rPr>
              <a:t>replicated</a:t>
            </a:r>
            <a:r>
              <a:rPr lang="en-US" sz="3400" dirty="0">
                <a:solidFill>
                  <a:schemeClr val="bg1">
                    <a:lumMod val="95000"/>
                    <a:lumOff val="5000"/>
                  </a:schemeClr>
                </a:solidFill>
              </a:rPr>
              <a:t>, </a:t>
            </a:r>
            <a:br>
              <a:rPr lang="en-US" sz="3400" dirty="0">
                <a:solidFill>
                  <a:schemeClr val="bg1">
                    <a:lumMod val="95000"/>
                    <a:lumOff val="5000"/>
                  </a:schemeClr>
                </a:solidFill>
              </a:rPr>
            </a:br>
            <a:r>
              <a:rPr lang="en-US" sz="3400" dirty="0">
                <a:solidFill>
                  <a:schemeClr val="bg1">
                    <a:lumMod val="95000"/>
                    <a:lumOff val="5000"/>
                  </a:schemeClr>
                </a:solidFill>
              </a:rPr>
              <a:t>	- used to inform </a:t>
            </a:r>
            <a:r>
              <a:rPr lang="en-US" sz="3400" b="1" dirty="0">
                <a:solidFill>
                  <a:schemeClr val="bg1">
                    <a:lumMod val="95000"/>
                    <a:lumOff val="5000"/>
                  </a:schemeClr>
                </a:solidFill>
              </a:rPr>
              <a:t>clinical decisions</a:t>
            </a:r>
            <a:br>
              <a:rPr lang="en-US" sz="3400" b="1" dirty="0">
                <a:solidFill>
                  <a:schemeClr val="bg1">
                    <a:lumMod val="95000"/>
                    <a:lumOff val="5000"/>
                  </a:schemeClr>
                </a:solidFill>
              </a:rPr>
            </a:br>
            <a:r>
              <a:rPr lang="en-US" sz="3400" dirty="0">
                <a:solidFill>
                  <a:schemeClr val="bg1">
                    <a:lumMod val="95000"/>
                    <a:lumOff val="5000"/>
                  </a:schemeClr>
                </a:solidFill>
              </a:rPr>
              <a:t> 	-included in </a:t>
            </a:r>
            <a:r>
              <a:rPr lang="en-US" sz="3400" b="1" dirty="0">
                <a:solidFill>
                  <a:schemeClr val="bg1">
                    <a:lumMod val="95000"/>
                    <a:lumOff val="5000"/>
                  </a:schemeClr>
                </a:solidFill>
              </a:rPr>
              <a:t>systematic reviews</a:t>
            </a:r>
            <a:r>
              <a:rPr lang="en-US" sz="3400" dirty="0">
                <a:solidFill>
                  <a:schemeClr val="bg1">
                    <a:lumMod val="95000"/>
                    <a:lumOff val="5000"/>
                  </a:schemeClr>
                </a:solidFill>
              </a:rPr>
              <a:t>.</a:t>
            </a:r>
          </a:p>
        </p:txBody>
      </p:sp>
    </p:spTree>
    <p:extLst>
      <p:ext uri="{BB962C8B-B14F-4D97-AF65-F5344CB8AC3E}">
        <p14:creationId xmlns:p14="http://schemas.microsoft.com/office/powerpoint/2010/main" val="704042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48589" y="6100391"/>
            <a:ext cx="4487767" cy="461665"/>
          </a:xfrm>
          <a:prstGeom prst="rect">
            <a:avLst/>
          </a:prstGeom>
        </p:spPr>
        <p:txBody>
          <a:bodyPr wrap="none">
            <a:spAutoFit/>
          </a:bodyPr>
          <a:lstStyle/>
          <a:p>
            <a:r>
              <a:rPr lang="en-US" sz="2400" dirty="0">
                <a:hlinkClick r:id="rId3"/>
              </a:rPr>
              <a:t>http://www.equator-network.org/</a:t>
            </a:r>
            <a:endParaRPr lang="en-US" sz="24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38" y="438555"/>
            <a:ext cx="10058400" cy="4805680"/>
          </a:xfrm>
          <a:prstGeom prst="rect">
            <a:avLst/>
          </a:prstGeom>
        </p:spPr>
      </p:pic>
      <p:pic>
        <p:nvPicPr>
          <p:cNvPr id="4" name="Picture 2" descr="http://www.equator-network.org/wp-content/themes/equator/images/equator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2497" y="4360825"/>
            <a:ext cx="5119949" cy="1596496"/>
          </a:xfrm>
          <a:prstGeom prst="rect">
            <a:avLst/>
          </a:prstGeom>
          <a:solidFill>
            <a:schemeClr val="bg1"/>
          </a:solidFill>
        </p:spPr>
      </p:pic>
    </p:spTree>
    <p:extLst>
      <p:ext uri="{BB962C8B-B14F-4D97-AF65-F5344CB8AC3E}">
        <p14:creationId xmlns:p14="http://schemas.microsoft.com/office/powerpoint/2010/main" val="3438870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raphical user interface, text, application, email&#10;&#10;Description automatically generated">
            <a:extLst>
              <a:ext uri="{FF2B5EF4-FFF2-40B4-BE49-F238E27FC236}">
                <a16:creationId xmlns:a16="http://schemas.microsoft.com/office/drawing/2014/main" id="{A6DBD0FB-90E8-2CCD-F7A1-A2DCB9BED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035" y="2011897"/>
            <a:ext cx="5129784" cy="2834205"/>
          </a:xfrm>
          <a:prstGeom prst="rect">
            <a:avLst/>
          </a:prstGeom>
        </p:spPr>
      </p:pic>
      <p:sp>
        <p:nvSpPr>
          <p:cNvPr id="46" name="Rectangle 4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180" y="2281211"/>
            <a:ext cx="5129784" cy="2295578"/>
          </a:xfrm>
          <a:prstGeom prst="rect">
            <a:avLst/>
          </a:prstGeom>
        </p:spPr>
      </p:pic>
    </p:spTree>
    <p:extLst>
      <p:ext uri="{BB962C8B-B14F-4D97-AF65-F5344CB8AC3E}">
        <p14:creationId xmlns:p14="http://schemas.microsoft.com/office/powerpoint/2010/main" val="6239670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ags/tag2.xml><?xml version="1.0" encoding="utf-8"?>
<p:tagLst xmlns:a="http://schemas.openxmlformats.org/drawingml/2006/main" xmlns:r="http://schemas.openxmlformats.org/officeDocument/2006/relationships" xmlns:p="http://schemas.openxmlformats.org/presentationml/2006/main">
  <p:tag name="TIMING" val="|18.8|5.3|11.6"/>
</p:tagLst>
</file>

<file path=ppt/theme/_rels/them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evelVTI">
  <a:themeElements>
    <a:clrScheme name="Custom 88">
      <a:dk1>
        <a:sysClr val="windowText" lastClr="000000"/>
      </a:dk1>
      <a:lt1>
        <a:sysClr val="window" lastClr="FFFFFF"/>
      </a:lt1>
      <a:dk2>
        <a:srgbClr val="182230"/>
      </a:dk2>
      <a:lt2>
        <a:srgbClr val="F2F2F2"/>
      </a:lt2>
      <a:accent1>
        <a:srgbClr val="00BAC8"/>
      </a:accent1>
      <a:accent2>
        <a:srgbClr val="794DFF"/>
      </a:accent2>
      <a:accent3>
        <a:srgbClr val="00D17D"/>
      </a:accent3>
      <a:accent4>
        <a:srgbClr val="E69500"/>
      </a:accent4>
      <a:accent5>
        <a:srgbClr val="FE5D21"/>
      </a:accent5>
      <a:accent6>
        <a:srgbClr val="939393"/>
      </a:accent6>
      <a:hlink>
        <a:srgbClr val="3E8FF1"/>
      </a:hlink>
      <a:folHlink>
        <a:srgbClr val="939393"/>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ppt/theme/theme4.xml><?xml version="1.0" encoding="utf-8"?>
<a:theme xmlns:a="http://schemas.openxmlformats.org/drawingml/2006/main" name="1_Office Theme">
  <a:themeElements>
    <a:clrScheme name="67">
      <a:dk1>
        <a:srgbClr val="000000"/>
      </a:dk1>
      <a:lt1>
        <a:srgbClr val="FFFFFF"/>
      </a:lt1>
      <a:dk2>
        <a:srgbClr val="20548A"/>
      </a:dk2>
      <a:lt2>
        <a:srgbClr val="E8E8E8"/>
      </a:lt2>
      <a:accent1>
        <a:srgbClr val="20558A"/>
      </a:accent1>
      <a:accent2>
        <a:srgbClr val="616165"/>
      </a:accent2>
      <a:accent3>
        <a:srgbClr val="7C9633"/>
      </a:accent3>
      <a:accent4>
        <a:srgbClr val="E57100"/>
      </a:accent4>
      <a:accent5>
        <a:srgbClr val="C0143C"/>
      </a:accent5>
      <a:accent6>
        <a:srgbClr val="6C396C"/>
      </a:accent6>
      <a:hlink>
        <a:srgbClr val="0000EE"/>
      </a:hlink>
      <a:folHlink>
        <a:srgbClr val="551A8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47710 NCCIH PPT template update_v2" id="{0E376B25-EE01-4E43-B589-FC5008A8B9E3}" vid="{0D132927-9E8F-CB4B-85CF-D31BE533FBDF}"/>
    </a:ext>
  </a:extLst>
</a:theme>
</file>

<file path=ppt/theme/theme5.xml><?xml version="1.0" encoding="utf-8"?>
<a:theme xmlns:a="http://schemas.openxmlformats.org/drawingml/2006/main" name="2_Office Theme">
  <a:themeElements>
    <a:clrScheme name="SWIHM">
      <a:dk1>
        <a:srgbClr val="000000"/>
      </a:dk1>
      <a:lt1>
        <a:srgbClr val="FFFFFF"/>
      </a:lt1>
      <a:dk2>
        <a:srgbClr val="084876"/>
      </a:dk2>
      <a:lt2>
        <a:srgbClr val="C9E0F4"/>
      </a:lt2>
      <a:accent1>
        <a:srgbClr val="0774BB"/>
      </a:accent1>
      <a:accent2>
        <a:srgbClr val="7EA5C2"/>
      </a:accent2>
      <a:accent3>
        <a:srgbClr val="4B97BD"/>
      </a:accent3>
      <a:accent4>
        <a:srgbClr val="CBDBE1"/>
      </a:accent4>
      <a:accent5>
        <a:srgbClr val="727C8C"/>
      </a:accent5>
      <a:accent6>
        <a:srgbClr val="E8EEF5"/>
      </a:accent6>
      <a:hlink>
        <a:srgbClr val="9454C3"/>
      </a:hlink>
      <a:folHlink>
        <a:srgbClr val="67C2E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6476</TotalTime>
  <Words>2984</Words>
  <Application>Microsoft Macintosh PowerPoint</Application>
  <PresentationFormat>Widescreen</PresentationFormat>
  <Paragraphs>392</Paragraphs>
  <Slides>49</Slides>
  <Notes>36</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49</vt:i4>
      </vt:variant>
    </vt:vector>
  </HeadingPairs>
  <TitlesOfParts>
    <vt:vector size="69" baseType="lpstr">
      <vt:lpstr>MS PGothic</vt:lpstr>
      <vt:lpstr>Aptos</vt:lpstr>
      <vt:lpstr>Arial</vt:lpstr>
      <vt:lpstr>Arial Hebrew</vt:lpstr>
      <vt:lpstr>Arial Rounded MT Bold</vt:lpstr>
      <vt:lpstr>Book Antiqua</vt:lpstr>
      <vt:lpstr>Calibri</vt:lpstr>
      <vt:lpstr>Calibri Light</vt:lpstr>
      <vt:lpstr>Corbel</vt:lpstr>
      <vt:lpstr>Gill Sans MT</vt:lpstr>
      <vt:lpstr>Open Sans</vt:lpstr>
      <vt:lpstr>Seaford</vt:lpstr>
      <vt:lpstr>TimesNewRomanPSMT</vt:lpstr>
      <vt:lpstr>Wingdings</vt:lpstr>
      <vt:lpstr>Office Theme</vt:lpstr>
      <vt:lpstr>Main</vt:lpstr>
      <vt:lpstr>LevelVTI</vt:lpstr>
      <vt:lpstr>1_Office Theme</vt:lpstr>
      <vt:lpstr>2_Office Theme</vt:lpstr>
      <vt:lpstr>Hardcover</vt:lpstr>
      <vt:lpstr>Reporting Guidelines for Music-Based Interventions: Improving Quality and Consistency in Whole Health Research</vt:lpstr>
      <vt:lpstr>Reporting Guidelines for Music-Based Interventions:  Improving Quality &amp; Consistency</vt:lpstr>
      <vt:lpstr>PowerPoint Presentation</vt:lpstr>
      <vt:lpstr>“Clinical practice and public health policy decisions depend on high-quality information about research findings.”         -Doug Altman</vt:lpstr>
      <vt:lpstr>Reporting Quality Matters.</vt:lpstr>
      <vt:lpstr>PowerPoint Presentation</vt:lpstr>
      <vt:lpstr>A minimum list of information needed to ensure a published manuscript can be:   - understood,   - replicated,   - used to inform clinical decisions   -included in systematic reviews.</vt:lpstr>
      <vt:lpstr>PowerPoint Presentation</vt:lpstr>
      <vt:lpstr>PowerPoint Presentation</vt:lpstr>
      <vt:lpstr>To ensure validity of current checklist items and improve uptake we proposed a three-stage process to examine current guidelines and disseminate resulting validated checklist and guidance statements. </vt:lpstr>
      <vt:lpstr>Methods Overview</vt:lpstr>
      <vt:lpstr>Reporting Guidelines for Music-Based Interventions Checklist</vt:lpstr>
      <vt:lpstr>Focus is on description of the music intervention.  Used in conjunction with methods-specific guidelines.  </vt:lpstr>
      <vt:lpstr>2025 Dissemination Phase  -Validated Checklist &amp; Guidance Statement Published Open Access  -Reprints &amp; Editorials to Expand Reach  -Available through EQUATOR Network  -Author Workshops and Talks   </vt:lpstr>
      <vt:lpstr>Synergy Between the NIH MBI Toolkit &amp; the Reporting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NIH Music-Based Interventions Toolkit Music-Based Interventions for Brain Disorders of Aging </vt:lpstr>
      <vt:lpstr>Conceptual Models or Frameworks for Music-Based Interventions</vt:lpstr>
      <vt:lpstr>Research Question and Supporting Data for MBI Hypothesis Testing</vt:lpstr>
      <vt:lpstr>Music-Based Intervention Building Blocks and Common Data Elements</vt:lpstr>
      <vt:lpstr>NIH MBI Toolkit &amp; Reporting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Evidence-Based Medicine (EBM)</vt:lpstr>
      <vt:lpstr>PowerPoint Presentation</vt:lpstr>
      <vt:lpstr>IMH publications</vt:lpstr>
      <vt:lpstr>PowerPoint Presentation</vt:lpstr>
      <vt:lpstr>PowerPoint Presentation</vt:lpstr>
      <vt:lpstr>A Journal Perspective on  Reporting Guidelines</vt:lpstr>
      <vt:lpstr>Background</vt:lpstr>
      <vt:lpstr>Challenges</vt:lpstr>
      <vt:lpstr>Reporting Guidelines</vt:lpstr>
      <vt:lpstr>Journal Perspective</vt:lpstr>
      <vt:lpstr>Guidelines</vt:lpstr>
      <vt:lpstr>GAIMH current policy</vt:lpstr>
      <vt:lpstr>Thank You!</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dc:title>
  <dc:creator>Robb, Sheri Lynn</dc:creator>
  <cp:lastModifiedBy>Robb, Sheri Lynn</cp:lastModifiedBy>
  <cp:revision>254</cp:revision>
  <cp:lastPrinted>2023-12-13T13:33:06Z</cp:lastPrinted>
  <dcterms:created xsi:type="dcterms:W3CDTF">2017-05-23T13:33:09Z</dcterms:created>
  <dcterms:modified xsi:type="dcterms:W3CDTF">2025-02-27T19:38:29Z</dcterms:modified>
</cp:coreProperties>
</file>